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87" r:id="rId2"/>
    <p:sldId id="28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isqhY5S1Gqckq9bRzyEkQctseA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103" d="100"/>
          <a:sy n="103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dt" idx="10"/>
          </p:nvPr>
        </p:nvSpPr>
        <p:spPr>
          <a:xfrm>
            <a:off x="525718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ftr" idx="11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2"/>
          <p:cNvSpPr txBox="1"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body" idx="1"/>
          </p:nvPr>
        </p:nvSpPr>
        <p:spPr>
          <a:xfrm rot="5400000">
            <a:off x="3789973" y="-742371"/>
            <a:ext cx="3549045" cy="1007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dt" idx="10"/>
          </p:nvPr>
        </p:nvSpPr>
        <p:spPr>
          <a:xfrm>
            <a:off x="525718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ftr" idx="11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7" name="Google Shape;137;p42"/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</p:grpSpPr>
        <p:sp>
          <p:nvSpPr>
            <p:cNvPr id="138" name="Google Shape;138;p42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39" name="Google Shape;139;p42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140" name="Google Shape;140;p42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41" name="Google Shape;141;p42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42" name="Google Shape;142;p42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43" name="Google Shape;143;p42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3"/>
          <p:cNvSpPr txBox="1">
            <a:spLocks noGrp="1"/>
          </p:cNvSpPr>
          <p:nvPr>
            <p:ph type="title"/>
          </p:nvPr>
        </p:nvSpPr>
        <p:spPr>
          <a:xfrm rot="5400000">
            <a:off x="6593877" y="2167564"/>
            <a:ext cx="5389895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3"/>
          <p:cNvSpPr txBox="1">
            <a:spLocks noGrp="1"/>
          </p:cNvSpPr>
          <p:nvPr>
            <p:ph type="body" idx="1"/>
          </p:nvPr>
        </p:nvSpPr>
        <p:spPr>
          <a:xfrm rot="5400000">
            <a:off x="1350473" y="-37687"/>
            <a:ext cx="5389895" cy="7039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3"/>
          <p:cNvSpPr txBox="1">
            <a:spLocks noGrp="1"/>
          </p:cNvSpPr>
          <p:nvPr>
            <p:ph type="dt" idx="10"/>
          </p:nvPr>
        </p:nvSpPr>
        <p:spPr>
          <a:xfrm>
            <a:off x="525718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3"/>
          <p:cNvSpPr txBox="1">
            <a:spLocks noGrp="1"/>
          </p:cNvSpPr>
          <p:nvPr>
            <p:ph type="ftr" idx="11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3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0" name="Google Shape;150;p43"/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</p:grpSpPr>
        <p:sp>
          <p:nvSpPr>
            <p:cNvPr id="151" name="Google Shape;151;p43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52" name="Google Shape;152;p43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153" name="Google Shape;153;p43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54" name="Google Shape;154;p43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55" name="Google Shape;155;p43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56" name="Google Shape;156;p43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 txBox="1"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dt" idx="10"/>
          </p:nvPr>
        </p:nvSpPr>
        <p:spPr>
          <a:xfrm>
            <a:off x="530352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ftr" idx="11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" name="Google Shape;35;p34"/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</p:grpSpPr>
        <p:sp>
          <p:nvSpPr>
            <p:cNvPr id="36" name="Google Shape;36;p34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7" name="Google Shape;37;p34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38" name="Google Shape;38;p34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9" name="Google Shape;39;p34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" name="Google Shape;40;p34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" name="Google Shape;41;p34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5"/>
          <p:cNvSpPr txBox="1"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2"/>
          </p:nvPr>
        </p:nvSpPr>
        <p:spPr>
          <a:xfrm>
            <a:off x="530352" y="3366390"/>
            <a:ext cx="4845387" cy="264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302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body" idx="3"/>
          </p:nvPr>
        </p:nvSpPr>
        <p:spPr>
          <a:xfrm>
            <a:off x="5734025" y="2521884"/>
            <a:ext cx="4869249" cy="78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body" idx="4"/>
          </p:nvPr>
        </p:nvSpPr>
        <p:spPr>
          <a:xfrm>
            <a:off x="5734025" y="3366390"/>
            <a:ext cx="4869249" cy="264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302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304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dt" idx="10"/>
          </p:nvPr>
        </p:nvSpPr>
        <p:spPr>
          <a:xfrm>
            <a:off x="525718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ftr" idx="11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6"/>
          <p:cNvSpPr txBox="1"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eo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i="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dt" idx="10"/>
          </p:nvPr>
        </p:nvSpPr>
        <p:spPr>
          <a:xfrm>
            <a:off x="530352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ftr" idx="11"/>
          </p:nvPr>
        </p:nvSpPr>
        <p:spPr>
          <a:xfrm>
            <a:off x="530352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7" name="Google Shape;57;p36"/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</p:grpSpPr>
        <p:sp>
          <p:nvSpPr>
            <p:cNvPr id="58" name="Google Shape;58;p36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59" name="Google Shape;59;p36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60" name="Google Shape;60;p36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1" name="Google Shape;61;p36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2" name="Google Shape;62;p36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3" name="Google Shape;63;p36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7"/>
          <p:cNvSpPr txBox="1"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dt" idx="10"/>
          </p:nvPr>
        </p:nvSpPr>
        <p:spPr>
          <a:xfrm>
            <a:off x="525718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ftr" idx="11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0" name="Google Shape;70;p37"/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</p:grpSpPr>
        <p:sp>
          <p:nvSpPr>
            <p:cNvPr id="71" name="Google Shape;71;p37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72" name="Google Shape;72;p37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73" name="Google Shape;73;p37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4" name="Google Shape;74;p37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5" name="Google Shape;75;p37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6" name="Google Shape;76;p37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8"/>
          <p:cNvSpPr txBox="1"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body" idx="1"/>
          </p:nvPr>
        </p:nvSpPr>
        <p:spPr>
          <a:xfrm>
            <a:off x="525717" y="2521885"/>
            <a:ext cx="4645152" cy="365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2"/>
          </p:nvPr>
        </p:nvSpPr>
        <p:spPr>
          <a:xfrm>
            <a:off x="5992136" y="2521885"/>
            <a:ext cx="4611138" cy="365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525718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4" name="Google Shape;84;p38"/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</p:grpSpPr>
        <p:sp>
          <p:nvSpPr>
            <p:cNvPr id="85" name="Google Shape;85;p3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86" name="Google Shape;86;p3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87" name="Google Shape;87;p3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8" name="Google Shape;88;p3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9" name="Google Shape;89;p3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0" name="Google Shape;90;p3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9"/>
          <p:cNvSpPr txBox="1"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dt" idx="10"/>
          </p:nvPr>
        </p:nvSpPr>
        <p:spPr>
          <a:xfrm>
            <a:off x="525718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ftr" idx="11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6" name="Google Shape;96;p39"/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</p:grpSpPr>
        <p:sp>
          <p:nvSpPr>
            <p:cNvPr id="97" name="Google Shape;97;p39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98" name="Google Shape;98;p39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99" name="Google Shape;99;p39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0" name="Google Shape;100;p39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1" name="Google Shape;101;p39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02" name="Google Shape;102;p39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 txBox="1"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5420086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3175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2"/>
          </p:nvPr>
        </p:nvSpPr>
        <p:spPr>
          <a:xfrm>
            <a:off x="530352" y="3429000"/>
            <a:ext cx="4315386" cy="243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dt" idx="10"/>
          </p:nvPr>
        </p:nvSpPr>
        <p:spPr>
          <a:xfrm>
            <a:off x="525718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ftr" idx="11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0" name="Google Shape;110;p40"/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</p:grpSpPr>
        <p:sp>
          <p:nvSpPr>
            <p:cNvPr id="111" name="Google Shape;111;p40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12" name="Google Shape;112;p40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113" name="Google Shape;113;p40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4" name="Google Shape;114;p40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5" name="Google Shape;115;p40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16" name="Google Shape;116;p40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1"/>
          <p:cNvSpPr txBox="1"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5420086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41"/>
          <p:cNvSpPr txBox="1">
            <a:spLocks noGrp="1"/>
          </p:cNvSpPr>
          <p:nvPr>
            <p:ph type="body" idx="1"/>
          </p:nvPr>
        </p:nvSpPr>
        <p:spPr>
          <a:xfrm>
            <a:off x="530352" y="3429000"/>
            <a:ext cx="3932237" cy="243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41"/>
          <p:cNvSpPr txBox="1">
            <a:spLocks noGrp="1"/>
          </p:cNvSpPr>
          <p:nvPr>
            <p:ph type="dt" idx="10"/>
          </p:nvPr>
        </p:nvSpPr>
        <p:spPr>
          <a:xfrm>
            <a:off x="525718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1"/>
          <p:cNvSpPr txBox="1">
            <a:spLocks noGrp="1"/>
          </p:cNvSpPr>
          <p:nvPr>
            <p:ph type="ftr" idx="11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4" name="Google Shape;124;p41"/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</p:grpSpPr>
        <p:sp>
          <p:nvSpPr>
            <p:cNvPr id="125" name="Google Shape;125;p41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26" name="Google Shape;126;p41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127" name="Google Shape;127;p41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8" name="Google Shape;128;p41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9" name="Google Shape;129;p41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0" name="Google Shape;130;p41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DC1A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1" name="Google Shape;11;p32"/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</p:grpSpPr>
        <p:sp>
          <p:nvSpPr>
            <p:cNvPr id="12" name="Google Shape;12;p32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" name="Google Shape;13;p32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" name="Google Shape;14;p32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" name="Google Shape;15;p32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" name="Google Shape;16;p32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" name="Google Shape;17;p32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" name="Google Shape;18;p32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9" name="Google Shape;19;p32"/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Google Shape;20;p32"/>
          <p:cNvSpPr txBox="1"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sz="360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  <a:defRPr sz="1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dt" idx="10"/>
          </p:nvPr>
        </p:nvSpPr>
        <p:spPr>
          <a:xfrm>
            <a:off x="525718" y="1365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ftr" idx="11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u="non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u="non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u="non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u="non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u="non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u="non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u="non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u="non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u="non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 setting over a building&#10;&#10;Description automatically generated">
            <a:extLst>
              <a:ext uri="{FF2B5EF4-FFF2-40B4-BE49-F238E27FC236}">
                <a16:creationId xmlns:a16="http://schemas.microsoft.com/office/drawing/2014/main" id="{66709F65-8705-30E7-823D-4C7E7903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oogle Shape;138;p1">
            <a:extLst>
              <a:ext uri="{FF2B5EF4-FFF2-40B4-BE49-F238E27FC236}">
                <a16:creationId xmlns:a16="http://schemas.microsoft.com/office/drawing/2014/main" id="{29430282-E132-685A-D3E5-4708D61343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1790" y="651811"/>
            <a:ext cx="3183713" cy="13376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5F27DD-E303-28F0-723D-BB945359FBCA}"/>
              </a:ext>
            </a:extLst>
          </p:cNvPr>
          <p:cNvSpPr txBox="1"/>
          <p:nvPr/>
        </p:nvSpPr>
        <p:spPr>
          <a:xfrm>
            <a:off x="606894" y="4075839"/>
            <a:ext cx="11478013" cy="14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EXE101: EXPERIMENTAL ENTREPRENEURSHIP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Y Combinator, 2019</a:t>
            </a:r>
          </a:p>
        </p:txBody>
      </p:sp>
    </p:spTree>
    <p:extLst>
      <p:ext uri="{BB962C8B-B14F-4D97-AF65-F5344CB8AC3E}">
        <p14:creationId xmlns:p14="http://schemas.microsoft.com/office/powerpoint/2010/main" val="416282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"/>
          <p:cNvSpPr txBox="1">
            <a:spLocks noGrp="1"/>
          </p:cNvSpPr>
          <p:nvPr>
            <p:ph type="title"/>
          </p:nvPr>
        </p:nvSpPr>
        <p:spPr>
          <a:xfrm>
            <a:off x="525717" y="675858"/>
            <a:ext cx="10077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400"/>
              <a:buFont typeface="Geo"/>
              <a:buNone/>
            </a:pPr>
            <a:r>
              <a:rPr lang="en-US" sz="4400" b="1" i="0">
                <a:solidFill>
                  <a:srgbClr val="CF8575"/>
                </a:solidFill>
              </a:rPr>
              <a:t>Why Fundraising Matters</a:t>
            </a:r>
            <a:endParaRPr/>
          </a:p>
        </p:txBody>
      </p:sp>
      <p:grpSp>
        <p:nvGrpSpPr>
          <p:cNvPr id="372" name="Google Shape;372;p10"/>
          <p:cNvGrpSpPr/>
          <p:nvPr/>
        </p:nvGrpSpPr>
        <p:grpSpPr>
          <a:xfrm>
            <a:off x="831038" y="3071346"/>
            <a:ext cx="10651985" cy="2450122"/>
            <a:chOff x="305321" y="549461"/>
            <a:chExt cx="10651985" cy="2450122"/>
          </a:xfrm>
        </p:grpSpPr>
        <p:sp>
          <p:nvSpPr>
            <p:cNvPr id="373" name="Google Shape;373;p10"/>
            <p:cNvSpPr/>
            <p:nvPr/>
          </p:nvSpPr>
          <p:spPr>
            <a:xfrm>
              <a:off x="305321" y="549461"/>
              <a:ext cx="923392" cy="923392"/>
            </a:xfrm>
            <a:prstGeom prst="ellipse">
              <a:avLst/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499233" y="743373"/>
              <a:ext cx="535567" cy="53556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1426583" y="54946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6" name="Google Shape;376;p10"/>
            <p:cNvSpPr txBox="1"/>
            <p:nvPr/>
          </p:nvSpPr>
          <p:spPr>
            <a:xfrm>
              <a:off x="1426583" y="54946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Provides capital for growth and operations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3982400" y="549461"/>
              <a:ext cx="923392" cy="923392"/>
            </a:xfrm>
            <a:prstGeom prst="ellipse">
              <a:avLst/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4176312" y="743373"/>
              <a:ext cx="535567" cy="53556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5103661" y="54946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0" name="Google Shape;380;p10"/>
            <p:cNvSpPr txBox="1"/>
            <p:nvPr/>
          </p:nvSpPr>
          <p:spPr>
            <a:xfrm>
              <a:off x="5103661" y="54946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Validates business model and attracts talent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7659479" y="549461"/>
              <a:ext cx="923392" cy="923392"/>
            </a:xfrm>
            <a:prstGeom prst="ellipse">
              <a:avLst/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7853391" y="743373"/>
              <a:ext cx="535567" cy="53556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8780740" y="54946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4" name="Google Shape;384;p10"/>
            <p:cNvSpPr txBox="1"/>
            <p:nvPr/>
          </p:nvSpPr>
          <p:spPr>
            <a:xfrm>
              <a:off x="8780740" y="54946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Builds strategic partnerships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305321" y="2076191"/>
              <a:ext cx="923392" cy="923392"/>
            </a:xfrm>
            <a:prstGeom prst="ellipse">
              <a:avLst/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499233" y="2270103"/>
              <a:ext cx="535567" cy="53556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1426583" y="207619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8" name="Google Shape;388;p10"/>
            <p:cNvSpPr txBox="1"/>
            <p:nvPr/>
          </p:nvSpPr>
          <p:spPr>
            <a:xfrm>
              <a:off x="1426583" y="207619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Increases market credibility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3982400" y="2076191"/>
              <a:ext cx="923392" cy="923392"/>
            </a:xfrm>
            <a:prstGeom prst="ellipse">
              <a:avLst/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4176312" y="2270103"/>
              <a:ext cx="535567" cy="53556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5103661" y="207619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2" name="Google Shape;392;p10"/>
            <p:cNvSpPr txBox="1"/>
            <p:nvPr/>
          </p:nvSpPr>
          <p:spPr>
            <a:xfrm>
              <a:off x="5103661" y="207619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Provides financial stability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7659479" y="2076191"/>
              <a:ext cx="923392" cy="923392"/>
            </a:xfrm>
            <a:prstGeom prst="ellipse">
              <a:avLst/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7853391" y="2270103"/>
              <a:ext cx="535567" cy="53556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8780740" y="207619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6" name="Google Shape;396;p10"/>
            <p:cNvSpPr txBox="1"/>
            <p:nvPr/>
          </p:nvSpPr>
          <p:spPr>
            <a:xfrm>
              <a:off x="8780740" y="2076191"/>
              <a:ext cx="2176566" cy="923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Enables competitive advantage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397" name="Google Shape;397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02156" y="357859"/>
            <a:ext cx="1634118" cy="63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0"/>
          <p:cNvSpPr txBox="1"/>
          <p:nvPr/>
        </p:nvSpPr>
        <p:spPr>
          <a:xfrm>
            <a:off x="4832325" y="60770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 sz="1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"/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4" name="Google Shape;404;p11"/>
          <p:cNvSpPr txBox="1">
            <a:spLocks noGrp="1"/>
          </p:cNvSpPr>
          <p:nvPr>
            <p:ph type="title"/>
          </p:nvPr>
        </p:nvSpPr>
        <p:spPr>
          <a:xfrm>
            <a:off x="546842" y="110261"/>
            <a:ext cx="10915158" cy="143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800"/>
              <a:buFont typeface="Geo"/>
              <a:buNone/>
            </a:pPr>
            <a:r>
              <a:rPr lang="en-US" sz="4800" b="1" i="0">
                <a:solidFill>
                  <a:srgbClr val="CF8575"/>
                </a:solidFill>
              </a:rPr>
              <a:t>Stages of Funding</a:t>
            </a:r>
            <a:endParaRPr/>
          </a:p>
        </p:txBody>
      </p:sp>
      <p:grpSp>
        <p:nvGrpSpPr>
          <p:cNvPr id="405" name="Google Shape;405;p11"/>
          <p:cNvGrpSpPr/>
          <p:nvPr/>
        </p:nvGrpSpPr>
        <p:grpSpPr>
          <a:xfrm>
            <a:off x="530225" y="2322314"/>
            <a:ext cx="972241" cy="45718"/>
            <a:chOff x="4886325" y="3371754"/>
            <a:chExt cx="2418492" cy="113728"/>
          </a:xfrm>
        </p:grpSpPr>
        <p:sp>
          <p:nvSpPr>
            <p:cNvPr id="406" name="Google Shape;406;p11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407" name="Google Shape;407;p11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408" name="Google Shape;408;p11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412" name="Google Shape;412;p11"/>
          <p:cNvSpPr/>
          <p:nvPr/>
        </p:nvSpPr>
        <p:spPr>
          <a:xfrm flipH="1">
            <a:off x="9506502" y="5652122"/>
            <a:ext cx="2685498" cy="1205872"/>
          </a:xfrm>
          <a:custGeom>
            <a:avLst/>
            <a:gdLst/>
            <a:ahLst/>
            <a:cxnLst/>
            <a:rect l="l" t="t" r="r" b="b"/>
            <a:pathLst>
              <a:path w="4238069" h="1903025" extrusionOk="0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rgbClr val="BFE0C5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13" name="Google Shape;413;p11"/>
          <p:cNvGrpSpPr/>
          <p:nvPr/>
        </p:nvGrpSpPr>
        <p:grpSpPr>
          <a:xfrm flipH="1">
            <a:off x="10548459" y="5639171"/>
            <a:ext cx="886144" cy="635293"/>
            <a:chOff x="10948005" y="3379098"/>
            <a:chExt cx="868640" cy="622746"/>
          </a:xfrm>
        </p:grpSpPr>
        <p:sp>
          <p:nvSpPr>
            <p:cNvPr id="414" name="Google Shape;414;p11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rgbClr val="C5AD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rgbClr val="C5AD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rgbClr val="C5AD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rgbClr val="C5AD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rgbClr val="C5AD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419" name="Google Shape;419;p11"/>
          <p:cNvGrpSpPr/>
          <p:nvPr/>
        </p:nvGrpSpPr>
        <p:grpSpPr>
          <a:xfrm>
            <a:off x="519629" y="1873217"/>
            <a:ext cx="10884894" cy="4642022"/>
            <a:chOff x="787476" y="3016"/>
            <a:chExt cx="10884894" cy="4642022"/>
          </a:xfrm>
        </p:grpSpPr>
        <p:sp>
          <p:nvSpPr>
            <p:cNvPr id="420" name="Google Shape;420;p11"/>
            <p:cNvSpPr/>
            <p:nvPr/>
          </p:nvSpPr>
          <p:spPr>
            <a:xfrm>
              <a:off x="787476" y="3016"/>
              <a:ext cx="2321011" cy="1392606"/>
            </a:xfrm>
            <a:prstGeom prst="rect">
              <a:avLst/>
            </a:prstGeom>
            <a:solidFill>
              <a:srgbClr val="BB544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1" name="Google Shape;421;p11"/>
            <p:cNvSpPr txBox="1"/>
            <p:nvPr/>
          </p:nvSpPr>
          <p:spPr>
            <a:xfrm>
              <a:off x="787476" y="3016"/>
              <a:ext cx="2321011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Seed stage</a:t>
              </a:r>
              <a:endParaRPr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3340589" y="3016"/>
              <a:ext cx="2321011" cy="1392606"/>
            </a:xfrm>
            <a:prstGeom prst="rect">
              <a:avLst/>
            </a:prstGeom>
            <a:gradFill>
              <a:gsLst>
                <a:gs pos="0">
                  <a:srgbClr val="D89C96"/>
                </a:gs>
                <a:gs pos="50000">
                  <a:srgbClr val="D68C84"/>
                </a:gs>
                <a:gs pos="100000">
                  <a:srgbClr val="C1777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3" name="Google Shape;423;p11"/>
            <p:cNvSpPr txBox="1"/>
            <p:nvPr/>
          </p:nvSpPr>
          <p:spPr>
            <a:xfrm>
              <a:off x="3340589" y="3016"/>
              <a:ext cx="2321011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Purpose</a:t>
              </a:r>
              <a:r>
                <a:rPr lang="en-US" sz="17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Initial capital to start the business.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5893701" y="3016"/>
              <a:ext cx="2321011" cy="1392606"/>
            </a:xfrm>
            <a:prstGeom prst="rect">
              <a:avLst/>
            </a:prstGeom>
            <a:gradFill>
              <a:gsLst>
                <a:gs pos="0">
                  <a:srgbClr val="D89C96"/>
                </a:gs>
                <a:gs pos="50000">
                  <a:srgbClr val="D68C84"/>
                </a:gs>
                <a:gs pos="100000">
                  <a:srgbClr val="C1777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5" name="Google Shape;425;p11"/>
            <p:cNvSpPr txBox="1"/>
            <p:nvPr/>
          </p:nvSpPr>
          <p:spPr>
            <a:xfrm>
              <a:off x="5893701" y="3016"/>
              <a:ext cx="2321011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Sources</a:t>
              </a:r>
              <a:r>
                <a:rPr lang="en-US" sz="17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Friends and family, angel investors, seed funds.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8446814" y="3016"/>
              <a:ext cx="3225556" cy="1392606"/>
            </a:xfrm>
            <a:prstGeom prst="rect">
              <a:avLst/>
            </a:prstGeom>
            <a:gradFill>
              <a:gsLst>
                <a:gs pos="0">
                  <a:srgbClr val="D89C96"/>
                </a:gs>
                <a:gs pos="50000">
                  <a:srgbClr val="D68C84"/>
                </a:gs>
                <a:gs pos="100000">
                  <a:srgbClr val="C1777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7" name="Google Shape;427;p11"/>
            <p:cNvSpPr txBox="1"/>
            <p:nvPr/>
          </p:nvSpPr>
          <p:spPr>
            <a:xfrm>
              <a:off x="8446814" y="3016"/>
              <a:ext cx="3225556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Characteristics</a:t>
              </a:r>
              <a:r>
                <a:rPr lang="en-US" sz="17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Small amounts of capital, high risk.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804419" y="1627724"/>
              <a:ext cx="2321011" cy="1392606"/>
            </a:xfrm>
            <a:prstGeom prst="rect">
              <a:avLst/>
            </a:prstGeom>
            <a:solidFill>
              <a:srgbClr val="BB544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9" name="Google Shape;429;p11"/>
            <p:cNvSpPr txBox="1"/>
            <p:nvPr/>
          </p:nvSpPr>
          <p:spPr>
            <a:xfrm>
              <a:off x="804419" y="1627724"/>
              <a:ext cx="2321011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Series A</a:t>
              </a:r>
              <a:endParaRPr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3357532" y="1627724"/>
              <a:ext cx="2321011" cy="1392606"/>
            </a:xfrm>
            <a:prstGeom prst="rect">
              <a:avLst/>
            </a:prstGeom>
            <a:gradFill>
              <a:gsLst>
                <a:gs pos="0">
                  <a:srgbClr val="D89C96"/>
                </a:gs>
                <a:gs pos="50000">
                  <a:srgbClr val="D68C84"/>
                </a:gs>
                <a:gs pos="100000">
                  <a:srgbClr val="C1777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1" name="Google Shape;431;p11"/>
            <p:cNvSpPr txBox="1"/>
            <p:nvPr/>
          </p:nvSpPr>
          <p:spPr>
            <a:xfrm>
              <a:off x="3357532" y="1627724"/>
              <a:ext cx="2321011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Purpose</a:t>
              </a:r>
              <a:r>
                <a:rPr lang="en-US" sz="17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Funding to scale the business model.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5910645" y="1627724"/>
              <a:ext cx="2321011" cy="1392606"/>
            </a:xfrm>
            <a:prstGeom prst="rect">
              <a:avLst/>
            </a:prstGeom>
            <a:gradFill>
              <a:gsLst>
                <a:gs pos="0">
                  <a:srgbClr val="D89C96"/>
                </a:gs>
                <a:gs pos="50000">
                  <a:srgbClr val="D68C84"/>
                </a:gs>
                <a:gs pos="100000">
                  <a:srgbClr val="C1777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3" name="Google Shape;433;p11"/>
            <p:cNvSpPr txBox="1"/>
            <p:nvPr/>
          </p:nvSpPr>
          <p:spPr>
            <a:xfrm>
              <a:off x="5910645" y="1627724"/>
              <a:ext cx="2321011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Sources</a:t>
              </a:r>
              <a:r>
                <a:rPr lang="en-US" sz="17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Venture capital firms.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8463757" y="1627724"/>
              <a:ext cx="3191669" cy="1392606"/>
            </a:xfrm>
            <a:prstGeom prst="rect">
              <a:avLst/>
            </a:prstGeom>
            <a:gradFill>
              <a:gsLst>
                <a:gs pos="0">
                  <a:srgbClr val="D89C96"/>
                </a:gs>
                <a:gs pos="50000">
                  <a:srgbClr val="D68C84"/>
                </a:gs>
                <a:gs pos="100000">
                  <a:srgbClr val="C1777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5" name="Google Shape;435;p11"/>
            <p:cNvSpPr txBox="1"/>
            <p:nvPr/>
          </p:nvSpPr>
          <p:spPr>
            <a:xfrm>
              <a:off x="8463757" y="1627724"/>
              <a:ext cx="3191669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Characteristics</a:t>
              </a:r>
              <a:r>
                <a:rPr lang="en-US" sz="17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Larger investment, focus on product development and market fit.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804419" y="3252432"/>
              <a:ext cx="2321011" cy="1392606"/>
            </a:xfrm>
            <a:prstGeom prst="rect">
              <a:avLst/>
            </a:prstGeom>
            <a:solidFill>
              <a:srgbClr val="BB5449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7" name="Google Shape;437;p11"/>
            <p:cNvSpPr txBox="1"/>
            <p:nvPr/>
          </p:nvSpPr>
          <p:spPr>
            <a:xfrm>
              <a:off x="804419" y="3252432"/>
              <a:ext cx="2321011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Series B, C, D</a:t>
              </a:r>
              <a:endParaRPr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357532" y="3252432"/>
              <a:ext cx="2321011" cy="1392606"/>
            </a:xfrm>
            <a:prstGeom prst="rect">
              <a:avLst/>
            </a:prstGeom>
            <a:gradFill>
              <a:gsLst>
                <a:gs pos="0">
                  <a:srgbClr val="D89C96"/>
                </a:gs>
                <a:gs pos="50000">
                  <a:srgbClr val="D68C84"/>
                </a:gs>
                <a:gs pos="100000">
                  <a:srgbClr val="C1777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9" name="Google Shape;439;p11"/>
            <p:cNvSpPr txBox="1"/>
            <p:nvPr/>
          </p:nvSpPr>
          <p:spPr>
            <a:xfrm>
              <a:off x="3357532" y="3252432"/>
              <a:ext cx="2321011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Purpose</a:t>
              </a:r>
              <a:r>
                <a:rPr lang="en-US" sz="17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Further rounds for expansion and growth.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5910645" y="3252432"/>
              <a:ext cx="2321011" cy="1392606"/>
            </a:xfrm>
            <a:prstGeom prst="rect">
              <a:avLst/>
            </a:prstGeom>
            <a:gradFill>
              <a:gsLst>
                <a:gs pos="0">
                  <a:srgbClr val="D89C96"/>
                </a:gs>
                <a:gs pos="50000">
                  <a:srgbClr val="D68C84"/>
                </a:gs>
                <a:gs pos="100000">
                  <a:srgbClr val="C1777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1" name="Google Shape;441;p11"/>
            <p:cNvSpPr txBox="1"/>
            <p:nvPr/>
          </p:nvSpPr>
          <p:spPr>
            <a:xfrm>
              <a:off x="5910645" y="3252432"/>
              <a:ext cx="2321011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Sources</a:t>
              </a:r>
              <a:r>
                <a:rPr lang="en-US" sz="17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Venture capital firms, private equity.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8463757" y="3252432"/>
              <a:ext cx="3191669" cy="1392606"/>
            </a:xfrm>
            <a:prstGeom prst="rect">
              <a:avLst/>
            </a:prstGeom>
            <a:gradFill>
              <a:gsLst>
                <a:gs pos="0">
                  <a:srgbClr val="D89C96"/>
                </a:gs>
                <a:gs pos="50000">
                  <a:srgbClr val="D68C84"/>
                </a:gs>
                <a:gs pos="100000">
                  <a:srgbClr val="C1777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3" name="Google Shape;443;p11"/>
            <p:cNvSpPr txBox="1"/>
            <p:nvPr/>
          </p:nvSpPr>
          <p:spPr>
            <a:xfrm>
              <a:off x="8463757" y="3252432"/>
              <a:ext cx="3191669" cy="1392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venir"/>
                <a:buNone/>
              </a:pPr>
              <a:r>
                <a:rPr lang="en-US" sz="17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Characteristics</a:t>
              </a:r>
              <a:r>
                <a:rPr lang="en-US" sz="17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Substantial capital for scaling operations, entering new markets.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44" name="Google Shape;44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940" y="179549"/>
            <a:ext cx="1634118" cy="63599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1"/>
          <p:cNvSpPr txBox="1"/>
          <p:nvPr/>
        </p:nvSpPr>
        <p:spPr>
          <a:xfrm>
            <a:off x="5174000" y="65152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2"/>
          <p:cNvSpPr/>
          <p:nvPr/>
        </p:nvSpPr>
        <p:spPr>
          <a:xfrm>
            <a:off x="0" y="8398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1" name="Google Shape;451;p12"/>
          <p:cNvSpPr txBox="1">
            <a:spLocks noGrp="1"/>
          </p:cNvSpPr>
          <p:nvPr>
            <p:ph type="title"/>
          </p:nvPr>
        </p:nvSpPr>
        <p:spPr>
          <a:xfrm>
            <a:off x="1057402" y="646573"/>
            <a:ext cx="10077196" cy="82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000"/>
              <a:buFont typeface="Geo"/>
              <a:buNone/>
            </a:pPr>
            <a:r>
              <a:rPr lang="en-US" sz="4000" b="1" i="0">
                <a:solidFill>
                  <a:srgbClr val="CF8575"/>
                </a:solidFill>
              </a:rPr>
              <a:t>Preparing for Funding</a:t>
            </a:r>
            <a:endParaRPr/>
          </a:p>
        </p:txBody>
      </p:sp>
      <p:grpSp>
        <p:nvGrpSpPr>
          <p:cNvPr id="452" name="Google Shape;452;p12"/>
          <p:cNvGrpSpPr/>
          <p:nvPr/>
        </p:nvGrpSpPr>
        <p:grpSpPr>
          <a:xfrm>
            <a:off x="530225" y="1708814"/>
            <a:ext cx="972241" cy="45718"/>
            <a:chOff x="4886325" y="3371754"/>
            <a:chExt cx="2418492" cy="113728"/>
          </a:xfrm>
        </p:grpSpPr>
        <p:sp>
          <p:nvSpPr>
            <p:cNvPr id="453" name="Google Shape;453;p12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454" name="Google Shape;454;p12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455" name="Google Shape;455;p12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6" name="Google Shape;456;p12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7" name="Google Shape;457;p12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8" name="Google Shape;458;p12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459" name="Google Shape;459;p12"/>
          <p:cNvSpPr/>
          <p:nvPr/>
        </p:nvSpPr>
        <p:spPr>
          <a:xfrm rot="-5400000">
            <a:off x="10484683" y="5165905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DCDAC4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60" name="Google Shape;460;p12"/>
          <p:cNvGrpSpPr/>
          <p:nvPr/>
        </p:nvGrpSpPr>
        <p:grpSpPr>
          <a:xfrm>
            <a:off x="536055" y="1711848"/>
            <a:ext cx="11210132" cy="4564334"/>
            <a:chOff x="5830" y="243481"/>
            <a:chExt cx="11210132" cy="4564334"/>
          </a:xfrm>
        </p:grpSpPr>
        <p:sp>
          <p:nvSpPr>
            <p:cNvPr id="461" name="Google Shape;461;p12"/>
            <p:cNvSpPr/>
            <p:nvPr/>
          </p:nvSpPr>
          <p:spPr>
            <a:xfrm>
              <a:off x="5830" y="243481"/>
              <a:ext cx="3447832" cy="4564333"/>
            </a:xfrm>
            <a:prstGeom prst="rect">
              <a:avLst/>
            </a:prstGeom>
            <a:solidFill>
              <a:srgbClr val="EED9D7">
                <a:alpha val="8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2" name="Google Shape;462;p12"/>
            <p:cNvSpPr txBox="1"/>
            <p:nvPr/>
          </p:nvSpPr>
          <p:spPr>
            <a:xfrm>
              <a:off x="5830" y="1977928"/>
              <a:ext cx="3447832" cy="2738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175" tIns="330200" rIns="254175" bIns="330200" anchor="t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Develop a solid business plan: clearly outline your business model, market analysis, and financial projections.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1045096" y="699915"/>
              <a:ext cx="1369299" cy="1369299"/>
            </a:xfrm>
            <a:prstGeom prst="ellipse">
              <a:avLst/>
            </a:prstGeom>
            <a:solidFill>
              <a:srgbClr val="BE827A"/>
            </a:solidFill>
            <a:ln w="12700" cap="flat" cmpd="sng">
              <a:solidFill>
                <a:srgbClr val="BE827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4" name="Google Shape;464;p12"/>
            <p:cNvSpPr txBox="1"/>
            <p:nvPr/>
          </p:nvSpPr>
          <p:spPr>
            <a:xfrm>
              <a:off x="1245625" y="900444"/>
              <a:ext cx="968241" cy="968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750" tIns="12700" rIns="1067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venir"/>
                <a:buNone/>
              </a:pPr>
              <a:r>
                <a:rPr lang="en-US" sz="4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99627" y="4807743"/>
              <a:ext cx="3260238" cy="72"/>
            </a:xfrm>
            <a:prstGeom prst="rect">
              <a:avLst/>
            </a:prstGeom>
            <a:solidFill>
              <a:srgbClr val="C58B84"/>
            </a:solidFill>
            <a:ln w="12700" cap="flat" cmpd="sng">
              <a:solidFill>
                <a:srgbClr val="C58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3779686" y="243481"/>
              <a:ext cx="3649184" cy="4564333"/>
            </a:xfrm>
            <a:prstGeom prst="rect">
              <a:avLst/>
            </a:prstGeom>
            <a:solidFill>
              <a:srgbClr val="EED9D7">
                <a:alpha val="8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7" name="Google Shape;467;p12"/>
            <p:cNvSpPr txBox="1"/>
            <p:nvPr/>
          </p:nvSpPr>
          <p:spPr>
            <a:xfrm>
              <a:off x="3779686" y="1977928"/>
              <a:ext cx="3649184" cy="2738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175" tIns="330200" rIns="254175" bIns="3302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Build a compelling pitch deck: include key elements such as problem, solution, market, opportunity, business model, traction, and team.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4919628" y="699915"/>
              <a:ext cx="1369299" cy="1369299"/>
            </a:xfrm>
            <a:prstGeom prst="ellipse">
              <a:avLst/>
            </a:prstGeom>
            <a:solidFill>
              <a:srgbClr val="CB9690"/>
            </a:solidFill>
            <a:ln w="12700" cap="flat" cmpd="sng">
              <a:solidFill>
                <a:srgbClr val="CB969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9" name="Google Shape;469;p12"/>
            <p:cNvSpPr txBox="1"/>
            <p:nvPr/>
          </p:nvSpPr>
          <p:spPr>
            <a:xfrm>
              <a:off x="5120157" y="900444"/>
              <a:ext cx="968241" cy="968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750" tIns="12700" rIns="1067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venir"/>
                <a:buNone/>
              </a:pPr>
              <a:r>
                <a:rPr lang="en-US" sz="4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3974159" y="4807743"/>
              <a:ext cx="3260238" cy="72"/>
            </a:xfrm>
            <a:prstGeom prst="rect">
              <a:avLst/>
            </a:prstGeom>
            <a:solidFill>
              <a:srgbClr val="D3A19C"/>
            </a:solidFill>
            <a:ln w="12700" cap="flat" cmpd="sng">
              <a:solidFill>
                <a:srgbClr val="D3A19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7754894" y="243481"/>
              <a:ext cx="3461068" cy="4564333"/>
            </a:xfrm>
            <a:prstGeom prst="rect">
              <a:avLst/>
            </a:prstGeom>
            <a:solidFill>
              <a:srgbClr val="EED9D7">
                <a:alpha val="8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2" name="Google Shape;472;p12"/>
            <p:cNvSpPr txBox="1"/>
            <p:nvPr/>
          </p:nvSpPr>
          <p:spPr>
            <a:xfrm>
              <a:off x="7754894" y="1977928"/>
              <a:ext cx="3461068" cy="2738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175" tIns="330200" rIns="254175" bIns="3302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Understand your financials: be prepared to discuss your financial statements, projections, and funding requirements in detail.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8800779" y="699915"/>
              <a:ext cx="1369299" cy="1369299"/>
            </a:xfrm>
            <a:prstGeom prst="ellipse">
              <a:avLst/>
            </a:prstGeom>
            <a:solidFill>
              <a:srgbClr val="D9ADA8"/>
            </a:solidFill>
            <a:ln w="12700" cap="flat" cmpd="sng">
              <a:solidFill>
                <a:srgbClr val="D9AD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4" name="Google Shape;474;p12"/>
            <p:cNvSpPr txBox="1"/>
            <p:nvPr/>
          </p:nvSpPr>
          <p:spPr>
            <a:xfrm>
              <a:off x="9001308" y="900444"/>
              <a:ext cx="968241" cy="968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750" tIns="12700" rIns="1067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Avenir"/>
                <a:buNone/>
              </a:pPr>
              <a:r>
                <a:rPr lang="en-US" sz="4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7855310" y="4807743"/>
              <a:ext cx="3260238" cy="72"/>
            </a:xfrm>
            <a:prstGeom prst="rect">
              <a:avLst/>
            </a:prstGeom>
            <a:solidFill>
              <a:srgbClr val="DFB9B5"/>
            </a:solidFill>
            <a:ln w="12700" cap="flat" cmpd="sng">
              <a:solidFill>
                <a:srgbClr val="DFB9B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76" name="Google Shape;4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343" y="211217"/>
            <a:ext cx="1634118" cy="63599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2"/>
          <p:cNvSpPr txBox="1"/>
          <p:nvPr/>
        </p:nvSpPr>
        <p:spPr>
          <a:xfrm>
            <a:off x="5271650" y="63698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3" name="Google Shape;483;p13"/>
          <p:cNvSpPr txBox="1">
            <a:spLocks noGrp="1"/>
          </p:cNvSpPr>
          <p:nvPr>
            <p:ph type="title"/>
          </p:nvPr>
        </p:nvSpPr>
        <p:spPr>
          <a:xfrm>
            <a:off x="455259" y="703976"/>
            <a:ext cx="6163605" cy="145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000"/>
              <a:buFont typeface="Geo"/>
              <a:buNone/>
            </a:pPr>
            <a:r>
              <a:rPr lang="en-US" sz="4000" b="1" i="0">
                <a:solidFill>
                  <a:srgbClr val="CF8575"/>
                </a:solidFill>
              </a:rPr>
              <a:t>Approaching Investors</a:t>
            </a:r>
            <a:endParaRPr/>
          </a:p>
        </p:txBody>
      </p:sp>
      <p:sp>
        <p:nvSpPr>
          <p:cNvPr id="484" name="Google Shape;484;p13"/>
          <p:cNvSpPr/>
          <p:nvPr/>
        </p:nvSpPr>
        <p:spPr>
          <a:xfrm rot="5400000">
            <a:off x="615182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85" name="Google Shape;485;p13"/>
          <p:cNvGrpSpPr/>
          <p:nvPr/>
        </p:nvGrpSpPr>
        <p:grpSpPr>
          <a:xfrm>
            <a:off x="525717" y="2585111"/>
            <a:ext cx="972241" cy="45718"/>
            <a:chOff x="4886325" y="3371754"/>
            <a:chExt cx="2418492" cy="113728"/>
          </a:xfrm>
        </p:grpSpPr>
        <p:sp>
          <p:nvSpPr>
            <p:cNvPr id="486" name="Google Shape;486;p13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487" name="Google Shape;487;p13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488" name="Google Shape;488;p13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492" name="Google Shape;492;p13"/>
          <p:cNvSpPr txBox="1">
            <a:spLocks noGrp="1"/>
          </p:cNvSpPr>
          <p:nvPr>
            <p:ph type="body" idx="1"/>
          </p:nvPr>
        </p:nvSpPr>
        <p:spPr>
          <a:xfrm>
            <a:off x="178054" y="2739414"/>
            <a:ext cx="6103014" cy="406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100"/>
              <a:buFont typeface="Arial"/>
              <a:buChar char="•"/>
            </a:pPr>
            <a:r>
              <a:rPr lang="en-US" sz="2100"/>
              <a:t>Identify investors who are aligned with your industry, stage, and vision.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100"/>
              <a:buFont typeface="Arial"/>
              <a:buChar char="•"/>
            </a:pPr>
            <a:r>
              <a:rPr lang="en-US" sz="2100"/>
              <a:t>Leverage your existing network to get introductions to investors.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100"/>
              <a:buFont typeface="Arial"/>
              <a:buChar char="•"/>
            </a:pPr>
            <a:r>
              <a:rPr lang="en-US" sz="2100"/>
              <a:t>Attend industry events, pitch competitions, and startup meetups to build connections.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100"/>
              <a:buFont typeface="Arial"/>
              <a:buChar char="•"/>
            </a:pPr>
            <a:r>
              <a:rPr lang="en-US" sz="2100"/>
              <a:t>Refine your pitch through practice and feedback from mentors, advisors, and peers.</a:t>
            </a:r>
            <a:endParaRPr/>
          </a:p>
        </p:txBody>
      </p:sp>
      <p:pic>
        <p:nvPicPr>
          <p:cNvPr id="493" name="Google Shape;493;p13" descr="Illustration of people on a blockchain"/>
          <p:cNvPicPr preferRelativeResize="0"/>
          <p:nvPr/>
        </p:nvPicPr>
        <p:blipFill rotWithShape="1">
          <a:blip r:embed="rId3">
            <a:alphaModFix/>
          </a:blip>
          <a:srcRect l="21840" r="25751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3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2DD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95" name="Google Shape;495;p13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496" name="Google Shape;496;p13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" name="Google Shape;502;p13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503" name="Google Shape;50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579" y="169251"/>
            <a:ext cx="1344644" cy="52333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3"/>
          <p:cNvSpPr txBox="1"/>
          <p:nvPr/>
        </p:nvSpPr>
        <p:spPr>
          <a:xfrm>
            <a:off x="5125200" y="63576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0" name="Google Shape;510;p14"/>
          <p:cNvSpPr txBox="1"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400"/>
              <a:buFont typeface="Geo"/>
              <a:buNone/>
            </a:pPr>
            <a:r>
              <a:rPr lang="en-US" sz="4400" b="1" i="0">
                <a:solidFill>
                  <a:srgbClr val="CF8575"/>
                </a:solidFill>
              </a:rPr>
              <a:t>Negotiating Terms</a:t>
            </a:r>
            <a:endParaRPr sz="4400" b="1" i="0">
              <a:solidFill>
                <a:srgbClr val="CF8575"/>
              </a:solidFill>
            </a:endParaRPr>
          </a:p>
        </p:txBody>
      </p:sp>
      <p:sp>
        <p:nvSpPr>
          <p:cNvPr id="511" name="Google Shape;511;p14"/>
          <p:cNvSpPr/>
          <p:nvPr/>
        </p:nvSpPr>
        <p:spPr>
          <a:xfrm rot="5400000">
            <a:off x="615182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12" name="Google Shape;512;p14"/>
          <p:cNvGrpSpPr/>
          <p:nvPr/>
        </p:nvGrpSpPr>
        <p:grpSpPr>
          <a:xfrm>
            <a:off x="525717" y="2585111"/>
            <a:ext cx="972241" cy="45718"/>
            <a:chOff x="4886325" y="3371754"/>
            <a:chExt cx="2418492" cy="113728"/>
          </a:xfrm>
        </p:grpSpPr>
        <p:sp>
          <p:nvSpPr>
            <p:cNvPr id="513" name="Google Shape;513;p14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514" name="Google Shape;514;p14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515" name="Google Shape;515;p14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6" name="Google Shape;516;p14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7" name="Google Shape;517;p14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8" name="Google Shape;518;p14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519" name="Google Shape;519;p14"/>
          <p:cNvSpPr txBox="1">
            <a:spLocks noGrp="1"/>
          </p:cNvSpPr>
          <p:nvPr>
            <p:ph type="body" idx="1"/>
          </p:nvPr>
        </p:nvSpPr>
        <p:spPr>
          <a:xfrm>
            <a:off x="525717" y="2796427"/>
            <a:ext cx="5566263" cy="383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1700"/>
              <a:buFont typeface="Arial"/>
              <a:buChar char="•"/>
            </a:pPr>
            <a:r>
              <a:rPr lang="en-US" sz="1700"/>
              <a:t>Know your company’s valuation and how much equity you are willing to give up.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1700"/>
              <a:buFont typeface="Arial"/>
              <a:buChar char="•"/>
            </a:pPr>
            <a:r>
              <a:rPr lang="en-US" sz="1700"/>
              <a:t>Understand the impact on your control and future fundraising rounds.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1700"/>
              <a:buFont typeface="Arial"/>
              <a:buChar char="•"/>
            </a:pPr>
            <a:r>
              <a:rPr lang="en-US" sz="1700"/>
              <a:t>Be clear about the terms of the deal, including control, board seats, and voting rights.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1700"/>
              <a:buFont typeface="Arial"/>
              <a:buChar char="•"/>
            </a:pPr>
            <a:r>
              <a:rPr lang="en-US" sz="1700"/>
              <a:t>Determine who will have decision-making power, including board seats and voting rights.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1700"/>
              <a:buFont typeface="Arial"/>
              <a:buChar char="•"/>
            </a:pPr>
            <a:r>
              <a:rPr lang="en-US" sz="1700"/>
              <a:t>Negotiate terms that protect your interests, such as vesting schedules and anti-dilution provisions.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pic>
        <p:nvPicPr>
          <p:cNvPr id="520" name="Google Shape;520;p14" descr="People talking"/>
          <p:cNvPicPr preferRelativeResize="0"/>
          <p:nvPr/>
        </p:nvPicPr>
        <p:blipFill rotWithShape="1">
          <a:blip r:embed="rId3">
            <a:alphaModFix/>
          </a:blip>
          <a:srcRect l="22488" r="22487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4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2DD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22" name="Google Shape;522;p14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523" name="Google Shape;523;p14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530" name="Google Shape;53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382" y="202920"/>
            <a:ext cx="1230947" cy="47908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4"/>
          <p:cNvSpPr txBox="1"/>
          <p:nvPr/>
        </p:nvSpPr>
        <p:spPr>
          <a:xfrm>
            <a:off x="5015375" y="6089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5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DC1A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37" name="Google Shape;537;p15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538" name="Google Shape;538;p15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45" name="Google Shape;545;p15"/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46" name="Google Shape;546;p15"/>
          <p:cNvGrpSpPr/>
          <p:nvPr/>
        </p:nvGrpSpPr>
        <p:grpSpPr>
          <a:xfrm>
            <a:off x="530225" y="3267662"/>
            <a:ext cx="972241" cy="45718"/>
            <a:chOff x="4886325" y="3371754"/>
            <a:chExt cx="2418492" cy="113728"/>
          </a:xfrm>
        </p:grpSpPr>
        <p:sp>
          <p:nvSpPr>
            <p:cNvPr id="547" name="Google Shape;547;p15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548" name="Google Shape;548;p15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549" name="Google Shape;549;p15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50" name="Google Shape;550;p15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51" name="Google Shape;551;p15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52" name="Google Shape;552;p15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553" name="Google Shape;553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54" name="Google Shape;554;p15" descr="Close-up of shoots growing in stone cracks"/>
          <p:cNvPicPr preferRelativeResize="0"/>
          <p:nvPr/>
        </p:nvPicPr>
        <p:blipFill rotWithShape="1">
          <a:blip r:embed="rId3">
            <a:alphaModFix amt="40000"/>
          </a:blip>
          <a:srcRect t="15708" r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5"/>
          <p:cNvSpPr txBox="1"/>
          <p:nvPr/>
        </p:nvSpPr>
        <p:spPr>
          <a:xfrm>
            <a:off x="1549238" y="1145080"/>
            <a:ext cx="9090476" cy="217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guide to seed fundraising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15"/>
          <p:cNvSpPr/>
          <p:nvPr/>
        </p:nvSpPr>
        <p:spPr>
          <a:xfrm rot="5400000">
            <a:off x="1094120" y="-1094120"/>
            <a:ext cx="1085312" cy="3273554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B1CD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57" name="Google Shape;557;p15"/>
          <p:cNvGrpSpPr/>
          <p:nvPr/>
        </p:nvGrpSpPr>
        <p:grpSpPr>
          <a:xfrm>
            <a:off x="5608356" y="3533292"/>
            <a:ext cx="972241" cy="45718"/>
            <a:chOff x="4886325" y="3371754"/>
            <a:chExt cx="2418492" cy="113728"/>
          </a:xfrm>
        </p:grpSpPr>
        <p:sp>
          <p:nvSpPr>
            <p:cNvPr id="558" name="Google Shape;558;p15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559" name="Google Shape;559;p15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560" name="Google Shape;560;p15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62" name="Google Shape;562;p15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63" name="Google Shape;563;p15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564" name="Google Shape;564;p15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2DD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65" name="Google Shape;565;p15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566" name="Google Shape;566;p15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69" name="Google Shape;569;p15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573" name="Google Shape;57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4377" y="5436484"/>
            <a:ext cx="2434948" cy="947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6"/>
          <p:cNvSpPr txBox="1"/>
          <p:nvPr/>
        </p:nvSpPr>
        <p:spPr>
          <a:xfrm>
            <a:off x="3605084" y="763410"/>
            <a:ext cx="609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F85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Seed Fundraising?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16"/>
          <p:cNvSpPr txBox="1"/>
          <p:nvPr/>
        </p:nvSpPr>
        <p:spPr>
          <a:xfrm>
            <a:off x="384605" y="2260727"/>
            <a:ext cx="3347100" cy="3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Early-stage investment to help startups launch and grow. It involves raising initial capital from investors to develop the business idea and build MVP.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p16"/>
          <p:cNvSpPr txBox="1"/>
          <p:nvPr/>
        </p:nvSpPr>
        <p:spPr>
          <a:xfrm>
            <a:off x="5962896" y="2265049"/>
            <a:ext cx="5504100" cy="3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the necessary funds to cover early-stage expenses.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in validating the business model and gaining initial traction in the market.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startups to hire key team members essential for the growth and success of the business.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16"/>
          <p:cNvSpPr/>
          <p:nvPr/>
        </p:nvSpPr>
        <p:spPr>
          <a:xfrm>
            <a:off x="4364051" y="3265272"/>
            <a:ext cx="1226028" cy="8464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593C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82" name="Google Shape;5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586" y="170468"/>
            <a:ext cx="1301248" cy="50644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6"/>
          <p:cNvSpPr txBox="1"/>
          <p:nvPr/>
        </p:nvSpPr>
        <p:spPr>
          <a:xfrm>
            <a:off x="4596000" y="59670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7"/>
          <p:cNvSpPr txBox="1"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400"/>
              <a:buFont typeface="Geo"/>
              <a:buNone/>
            </a:pPr>
            <a:r>
              <a:rPr lang="en-US" sz="4400" b="1" i="0">
                <a:solidFill>
                  <a:srgbClr val="CF8575"/>
                </a:solidFill>
              </a:rPr>
              <a:t>Preparing for Seed Fundraising</a:t>
            </a:r>
            <a:endParaRPr sz="4400" b="1" i="0">
              <a:solidFill>
                <a:srgbClr val="CF8575"/>
              </a:solidFill>
            </a:endParaRPr>
          </a:p>
        </p:txBody>
      </p:sp>
      <p:grpSp>
        <p:nvGrpSpPr>
          <p:cNvPr id="589" name="Google Shape;589;p17"/>
          <p:cNvGrpSpPr/>
          <p:nvPr/>
        </p:nvGrpSpPr>
        <p:grpSpPr>
          <a:xfrm>
            <a:off x="525717" y="2522318"/>
            <a:ext cx="10077557" cy="3548178"/>
            <a:chOff x="0" y="433"/>
            <a:chExt cx="10077557" cy="3548178"/>
          </a:xfrm>
        </p:grpSpPr>
        <p:sp>
          <p:nvSpPr>
            <p:cNvPr id="590" name="Google Shape;590;p17"/>
            <p:cNvSpPr/>
            <p:nvPr/>
          </p:nvSpPr>
          <p:spPr>
            <a:xfrm>
              <a:off x="0" y="433"/>
              <a:ext cx="10077557" cy="1013765"/>
            </a:xfrm>
            <a:prstGeom prst="roundRect">
              <a:avLst>
                <a:gd name="adj" fmla="val 10000"/>
              </a:avLst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306664" y="228530"/>
              <a:ext cx="557570" cy="55757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1170898" y="433"/>
              <a:ext cx="8906658" cy="1013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3" name="Google Shape;593;p17"/>
            <p:cNvSpPr txBox="1"/>
            <p:nvPr/>
          </p:nvSpPr>
          <p:spPr>
            <a:xfrm>
              <a:off x="1170898" y="433"/>
              <a:ext cx="8906658" cy="1013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275" tIns="107275" rIns="107275" bIns="107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venir"/>
                <a:buNone/>
              </a:pPr>
              <a:r>
                <a:rPr lang="en-US" sz="2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Develop a solid business plan</a:t>
              </a:r>
              <a:endParaRPr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0" y="1267639"/>
              <a:ext cx="10077557" cy="1013765"/>
            </a:xfrm>
            <a:prstGeom prst="roundRect">
              <a:avLst>
                <a:gd name="adj" fmla="val 10000"/>
              </a:avLst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306664" y="1495737"/>
              <a:ext cx="557570" cy="55757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1170898" y="1267639"/>
              <a:ext cx="8906658" cy="1013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7" name="Google Shape;597;p17"/>
            <p:cNvSpPr txBox="1"/>
            <p:nvPr/>
          </p:nvSpPr>
          <p:spPr>
            <a:xfrm>
              <a:off x="1170898" y="1267639"/>
              <a:ext cx="8906658" cy="1013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275" tIns="107275" rIns="107275" bIns="107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venir"/>
                <a:buNone/>
              </a:pPr>
              <a:r>
                <a:rPr lang="en-US" sz="2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Build a prototype or MVP</a:t>
              </a:r>
              <a:endParaRPr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0" y="2534846"/>
              <a:ext cx="10077557" cy="1013765"/>
            </a:xfrm>
            <a:prstGeom prst="roundRect">
              <a:avLst>
                <a:gd name="adj" fmla="val 10000"/>
              </a:avLst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306664" y="2762943"/>
              <a:ext cx="557570" cy="55757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1170898" y="2534846"/>
              <a:ext cx="8906658" cy="1013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1" name="Google Shape;601;p17"/>
            <p:cNvSpPr txBox="1"/>
            <p:nvPr/>
          </p:nvSpPr>
          <p:spPr>
            <a:xfrm>
              <a:off x="1170898" y="2534846"/>
              <a:ext cx="8906658" cy="10137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275" tIns="107275" rIns="107275" bIns="107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venir"/>
                <a:buNone/>
              </a:pPr>
              <a:r>
                <a:rPr lang="en-US" sz="2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Understand your market and target audience</a:t>
              </a:r>
              <a:endParaRPr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602" name="Google Shape;602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586" y="170468"/>
            <a:ext cx="1301248" cy="50644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7"/>
          <p:cNvSpPr txBox="1"/>
          <p:nvPr/>
        </p:nvSpPr>
        <p:spPr>
          <a:xfrm>
            <a:off x="4783525" y="63088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8"/>
          <p:cNvSpPr/>
          <p:nvPr/>
        </p:nvSpPr>
        <p:spPr>
          <a:xfrm>
            <a:off x="0" y="8398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9" name="Google Shape;609;p18"/>
          <p:cNvSpPr/>
          <p:nvPr/>
        </p:nvSpPr>
        <p:spPr>
          <a:xfrm rot="5400000">
            <a:off x="615182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DCDAC4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0" name="Google Shape;610;p18"/>
          <p:cNvSpPr txBox="1"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400"/>
              <a:buFont typeface="Geo"/>
              <a:buNone/>
            </a:pPr>
            <a:r>
              <a:rPr lang="en-US" sz="4400" b="1" i="0">
                <a:solidFill>
                  <a:srgbClr val="CF8575"/>
                </a:solidFill>
              </a:rPr>
              <a:t>Crafting a Compelling Pitch</a:t>
            </a:r>
            <a:endParaRPr sz="4400" i="0">
              <a:solidFill>
                <a:srgbClr val="CF8575"/>
              </a:solidFill>
            </a:endParaRPr>
          </a:p>
        </p:txBody>
      </p:sp>
      <p:grpSp>
        <p:nvGrpSpPr>
          <p:cNvPr id="611" name="Google Shape;611;p18"/>
          <p:cNvGrpSpPr/>
          <p:nvPr/>
        </p:nvGrpSpPr>
        <p:grpSpPr>
          <a:xfrm>
            <a:off x="530225" y="2345718"/>
            <a:ext cx="972241" cy="45718"/>
            <a:chOff x="4886325" y="3371754"/>
            <a:chExt cx="2418492" cy="113728"/>
          </a:xfrm>
        </p:grpSpPr>
        <p:sp>
          <p:nvSpPr>
            <p:cNvPr id="612" name="Google Shape;612;p1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613" name="Google Shape;613;p1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15" name="Google Shape;615;p1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17" name="Google Shape;617;p1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618" name="Google Shape;618;p18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DC1A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19" name="Google Shape;619;p18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620" name="Google Shape;620;p18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627" name="Google Shape;627;p18"/>
          <p:cNvGrpSpPr/>
          <p:nvPr/>
        </p:nvGrpSpPr>
        <p:grpSpPr>
          <a:xfrm>
            <a:off x="588544" y="2623265"/>
            <a:ext cx="10540310" cy="3510000"/>
            <a:chOff x="63081" y="19031"/>
            <a:chExt cx="10540310" cy="3510000"/>
          </a:xfrm>
        </p:grpSpPr>
        <p:sp>
          <p:nvSpPr>
            <p:cNvPr id="628" name="Google Shape;628;p18"/>
            <p:cNvSpPr/>
            <p:nvPr/>
          </p:nvSpPr>
          <p:spPr>
            <a:xfrm>
              <a:off x="665141" y="19031"/>
              <a:ext cx="1921500" cy="19215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1074641" y="428531"/>
              <a:ext cx="1102499" cy="110249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63081" y="2257098"/>
              <a:ext cx="3150000" cy="99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1" name="Google Shape;631;p18"/>
            <p:cNvSpPr txBox="1"/>
            <p:nvPr/>
          </p:nvSpPr>
          <p:spPr>
            <a:xfrm>
              <a:off x="63081" y="2257098"/>
              <a:ext cx="3150000" cy="99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venir"/>
                <a:buNone/>
              </a:pPr>
              <a:r>
                <a:rPr lang="en-US" sz="2400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VALUE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venir"/>
                <a:buNone/>
              </a:pPr>
              <a:r>
                <a:rPr lang="en-US" sz="2400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PROPOSITION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4366391" y="19031"/>
              <a:ext cx="1921500" cy="19215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4775891" y="428531"/>
              <a:ext cx="1102499" cy="11024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3789216" y="2213895"/>
              <a:ext cx="3150000" cy="99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5" name="Google Shape;635;p18"/>
            <p:cNvSpPr txBox="1"/>
            <p:nvPr/>
          </p:nvSpPr>
          <p:spPr>
            <a:xfrm>
              <a:off x="3789216" y="2213895"/>
              <a:ext cx="3150000" cy="99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venir"/>
                <a:buNone/>
              </a:pPr>
              <a:r>
                <a:rPr lang="en-US" sz="2400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MARKET 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venir"/>
                <a:buNone/>
              </a:pPr>
              <a:r>
                <a:rPr lang="en-US" sz="2400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OPPORTUNITY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8067641" y="19031"/>
              <a:ext cx="1921500" cy="19215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EED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8477141" y="428531"/>
              <a:ext cx="1102499" cy="11024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7453391" y="2539031"/>
              <a:ext cx="3150000" cy="99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9" name="Google Shape;639;p18"/>
            <p:cNvSpPr txBox="1"/>
            <p:nvPr/>
          </p:nvSpPr>
          <p:spPr>
            <a:xfrm>
              <a:off x="7453391" y="2539031"/>
              <a:ext cx="3150000" cy="99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venir"/>
                <a:buNone/>
              </a:pPr>
              <a:r>
                <a:rPr lang="en-US" sz="2400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TEAM STRENGTH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640" name="Google Shape;64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11965" y="234871"/>
            <a:ext cx="1634118" cy="63599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8"/>
          <p:cNvSpPr txBox="1"/>
          <p:nvPr/>
        </p:nvSpPr>
        <p:spPr>
          <a:xfrm>
            <a:off x="4917750" y="6247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8" name="Google Shape;648;p19"/>
          <p:cNvSpPr txBox="1">
            <a:spLocks noGrp="1"/>
          </p:cNvSpPr>
          <p:nvPr>
            <p:ph type="title"/>
          </p:nvPr>
        </p:nvSpPr>
        <p:spPr>
          <a:xfrm>
            <a:off x="525717" y="4649402"/>
            <a:ext cx="10035299" cy="1113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3600"/>
              <a:buFont typeface="Geo"/>
              <a:buNone/>
            </a:pPr>
            <a:r>
              <a:rPr lang="en-US" b="1" i="0">
                <a:solidFill>
                  <a:srgbClr val="CF8575"/>
                </a:solidFill>
              </a:rPr>
              <a:t>Pitching to Investors</a:t>
            </a:r>
            <a:endParaRPr/>
          </a:p>
        </p:txBody>
      </p:sp>
      <p:grpSp>
        <p:nvGrpSpPr>
          <p:cNvPr id="649" name="Google Shape;649;p19"/>
          <p:cNvGrpSpPr/>
          <p:nvPr/>
        </p:nvGrpSpPr>
        <p:grpSpPr>
          <a:xfrm>
            <a:off x="530225" y="5960504"/>
            <a:ext cx="972241" cy="45718"/>
            <a:chOff x="4886325" y="3371754"/>
            <a:chExt cx="2418492" cy="113728"/>
          </a:xfrm>
        </p:grpSpPr>
        <p:sp>
          <p:nvSpPr>
            <p:cNvPr id="650" name="Google Shape;650;p19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651" name="Google Shape;651;p19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652" name="Google Shape;652;p19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53" name="Google Shape;653;p19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54" name="Google Shape;654;p19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55" name="Google Shape;655;p19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656" name="Google Shape;656;p19"/>
          <p:cNvGrpSpPr/>
          <p:nvPr/>
        </p:nvGrpSpPr>
        <p:grpSpPr>
          <a:xfrm>
            <a:off x="784955" y="456604"/>
            <a:ext cx="10407044" cy="4219331"/>
            <a:chOff x="0" y="515"/>
            <a:chExt cx="10407044" cy="4219331"/>
          </a:xfrm>
        </p:grpSpPr>
        <p:sp>
          <p:nvSpPr>
            <p:cNvPr id="657" name="Google Shape;657;p19"/>
            <p:cNvSpPr/>
            <p:nvPr/>
          </p:nvSpPr>
          <p:spPr>
            <a:xfrm>
              <a:off x="0" y="515"/>
              <a:ext cx="10407044" cy="120552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364670" y="271757"/>
              <a:ext cx="663037" cy="66303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1392379" y="515"/>
              <a:ext cx="9014664" cy="120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0" name="Google Shape;660;p19"/>
            <p:cNvSpPr txBox="1"/>
            <p:nvPr/>
          </p:nvSpPr>
          <p:spPr>
            <a:xfrm>
              <a:off x="1392379" y="515"/>
              <a:ext cx="9014664" cy="120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575" tIns="127575" rIns="127575" bIns="127575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8575"/>
                </a:buClr>
                <a:buSzPts val="2400"/>
                <a:buFont typeface="Avenir"/>
                <a:buNone/>
              </a:pPr>
              <a:r>
                <a:rPr lang="en-US" sz="2400" b="1">
                  <a:solidFill>
                    <a:srgbClr val="CF857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Clear value proposition</a:t>
              </a:r>
              <a:r>
                <a:rPr lang="en-US" sz="2400">
                  <a:solidFill>
                    <a:srgbClr val="CF857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clearly articulate what problem your product solves and why it is unique.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0" y="1507419"/>
              <a:ext cx="10407044" cy="120552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364670" y="1778662"/>
              <a:ext cx="663037" cy="66303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1392379" y="1507419"/>
              <a:ext cx="9014664" cy="120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4" name="Google Shape;664;p19"/>
            <p:cNvSpPr txBox="1"/>
            <p:nvPr/>
          </p:nvSpPr>
          <p:spPr>
            <a:xfrm>
              <a:off x="1392379" y="1507419"/>
              <a:ext cx="9014664" cy="120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575" tIns="127575" rIns="127575" bIns="127575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8575"/>
                </a:buClr>
                <a:buSzPts val="2400"/>
                <a:buFont typeface="Avenir"/>
                <a:buNone/>
              </a:pPr>
              <a:r>
                <a:rPr lang="en-US" sz="2400" b="1">
                  <a:solidFill>
                    <a:srgbClr val="CF857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Market opportunity and Growth potential</a:t>
              </a:r>
              <a:r>
                <a:rPr lang="en-US" sz="2400">
                  <a:solidFill>
                    <a:srgbClr val="CF857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demonstrate the size of your target market and the potential for growth.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0" y="3014323"/>
              <a:ext cx="10407044" cy="120552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364670" y="3285566"/>
              <a:ext cx="663037" cy="66303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1392379" y="3014323"/>
              <a:ext cx="9014664" cy="120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8" name="Google Shape;668;p19"/>
            <p:cNvSpPr txBox="1"/>
            <p:nvPr/>
          </p:nvSpPr>
          <p:spPr>
            <a:xfrm>
              <a:off x="1392379" y="3014323"/>
              <a:ext cx="9014664" cy="120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575" tIns="127575" rIns="127575" bIns="127575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8575"/>
                </a:buClr>
                <a:buSzPts val="2400"/>
                <a:buFont typeface="Avenir"/>
                <a:buNone/>
              </a:pPr>
              <a:r>
                <a:rPr lang="en-US" sz="2400" b="1">
                  <a:solidFill>
                    <a:srgbClr val="CF857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Strong team and Execution plan</a:t>
              </a:r>
              <a:r>
                <a:rPr lang="en-US" sz="2400">
                  <a:solidFill>
                    <a:srgbClr val="CF857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highlight the strengths of your team and your strategy for executing the business plan.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669" name="Google Shape;66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10909" y="5763216"/>
            <a:ext cx="1847344" cy="71898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9"/>
          <p:cNvSpPr txBox="1"/>
          <p:nvPr/>
        </p:nvSpPr>
        <p:spPr>
          <a:xfrm>
            <a:off x="10701900" y="48201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lawn and grass&#10;&#10;Description automatically generated with medium confidence">
            <a:extLst>
              <a:ext uri="{FF2B5EF4-FFF2-40B4-BE49-F238E27FC236}">
                <a16:creationId xmlns:a16="http://schemas.microsoft.com/office/drawing/2014/main" id="{77BC73DB-12CF-BDA1-E53D-03C21FE6F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yellow and black rectangle with a black background&#10;&#10;Description automatically generated">
            <a:extLst>
              <a:ext uri="{FF2B5EF4-FFF2-40B4-BE49-F238E27FC236}">
                <a16:creationId xmlns:a16="http://schemas.microsoft.com/office/drawing/2014/main" id="{97755EC8-EE03-8EA0-0A09-C3C45C4D8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48D4C-71E6-F868-FF1D-9433BBC8EFF0}"/>
              </a:ext>
            </a:extLst>
          </p:cNvPr>
          <p:cNvSpPr txBox="1"/>
          <p:nvPr/>
        </p:nvSpPr>
        <p:spPr>
          <a:xfrm>
            <a:off x="733167" y="5474044"/>
            <a:ext cx="5041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WEEK 8: FUNDRAISING</a:t>
            </a:r>
            <a:endParaRPr lang="en-US" sz="3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28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080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6" name="Google Shape;676;p20"/>
          <p:cNvSpPr txBox="1">
            <a:spLocks noGrp="1"/>
          </p:cNvSpPr>
          <p:nvPr>
            <p:ph type="title"/>
          </p:nvPr>
        </p:nvSpPr>
        <p:spPr>
          <a:xfrm>
            <a:off x="9348547" y="1224029"/>
            <a:ext cx="2530879" cy="299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800"/>
              <a:buFont typeface="Geo"/>
              <a:buNone/>
            </a:pPr>
            <a:r>
              <a:rPr lang="en-US" sz="4800" b="1" i="0">
                <a:solidFill>
                  <a:srgbClr val="CF8575"/>
                </a:solidFill>
              </a:rPr>
              <a:t>Closing the deal</a:t>
            </a:r>
            <a:endParaRPr sz="4800" i="0">
              <a:solidFill>
                <a:srgbClr val="CF8575"/>
              </a:solidFill>
            </a:endParaRPr>
          </a:p>
        </p:txBody>
      </p:sp>
      <p:grpSp>
        <p:nvGrpSpPr>
          <p:cNvPr id="677" name="Google Shape;677;p20"/>
          <p:cNvGrpSpPr/>
          <p:nvPr/>
        </p:nvGrpSpPr>
        <p:grpSpPr>
          <a:xfrm>
            <a:off x="7395105" y="3695859"/>
            <a:ext cx="972241" cy="45718"/>
            <a:chOff x="4886325" y="3371754"/>
            <a:chExt cx="2418492" cy="113728"/>
          </a:xfrm>
        </p:grpSpPr>
        <p:sp>
          <p:nvSpPr>
            <p:cNvPr id="678" name="Google Shape;678;p20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679" name="Google Shape;679;p20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680" name="Google Shape;680;p20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81" name="Google Shape;681;p20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82" name="Google Shape;682;p20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83" name="Google Shape;683;p20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684" name="Google Shape;684;p20"/>
          <p:cNvGrpSpPr/>
          <p:nvPr/>
        </p:nvGrpSpPr>
        <p:grpSpPr>
          <a:xfrm>
            <a:off x="335476" y="199027"/>
            <a:ext cx="8880323" cy="6385805"/>
            <a:chOff x="1844" y="1318"/>
            <a:chExt cx="8880323" cy="6385805"/>
          </a:xfrm>
        </p:grpSpPr>
        <p:sp>
          <p:nvSpPr>
            <p:cNvPr id="685" name="Google Shape;685;p20"/>
            <p:cNvSpPr/>
            <p:nvPr/>
          </p:nvSpPr>
          <p:spPr>
            <a:xfrm>
              <a:off x="2098445" y="1318"/>
              <a:ext cx="6781000" cy="2173693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6" name="Google Shape;686;p20"/>
            <p:cNvSpPr txBox="1"/>
            <p:nvPr/>
          </p:nvSpPr>
          <p:spPr>
            <a:xfrm>
              <a:off x="2098445" y="1318"/>
              <a:ext cx="6781000" cy="2173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550" tIns="469825" rIns="131550" bIns="469825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venir"/>
                <a:buNone/>
              </a:pPr>
              <a:r>
                <a:rPr lang="en-US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Prepare for a thorough examination of your business by potential investors. Provide accurate and comprehensive documentation of financials, legal matters, and business operations.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1844" y="6470"/>
              <a:ext cx="2096600" cy="2163389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8" name="Google Shape;688;p20"/>
            <p:cNvSpPr txBox="1"/>
            <p:nvPr/>
          </p:nvSpPr>
          <p:spPr>
            <a:xfrm>
              <a:off x="1844" y="6470"/>
              <a:ext cx="2096600" cy="21633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700" tIns="182700" rIns="89700" bIns="18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venir"/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Due diligence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2073022" y="2285998"/>
              <a:ext cx="6800677" cy="214036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0" name="Google Shape;690;p20"/>
            <p:cNvSpPr txBox="1"/>
            <p:nvPr/>
          </p:nvSpPr>
          <p:spPr>
            <a:xfrm>
              <a:off x="2073022" y="2285998"/>
              <a:ext cx="6800677" cy="2140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675" tIns="469825" rIns="129675" bIns="469825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venir"/>
                <a:buNone/>
              </a:pP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Discuss and agree on the final terms and conditions of the investment.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1844" y="2287737"/>
              <a:ext cx="2071178" cy="213688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2" name="Google Shape;692;p20"/>
            <p:cNvSpPr txBox="1"/>
            <p:nvPr/>
          </p:nvSpPr>
          <p:spPr>
            <a:xfrm>
              <a:off x="1844" y="2287737"/>
              <a:ext cx="2071178" cy="2136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425" tIns="182700" rIns="88425" bIns="18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Final negotiations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2080345" y="4537345"/>
              <a:ext cx="6801822" cy="1849778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4" name="Google Shape;694;p20"/>
            <p:cNvSpPr txBox="1"/>
            <p:nvPr/>
          </p:nvSpPr>
          <p:spPr>
            <a:xfrm>
              <a:off x="2080345" y="4537345"/>
              <a:ext cx="6801822" cy="18497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1950" tIns="469825" rIns="131950" bIns="469825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venir"/>
                <a:buNone/>
              </a:pP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Formalize the investment through legal documentation.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1844" y="4537345"/>
              <a:ext cx="2078500" cy="184977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6" name="Google Shape;696;p20"/>
            <p:cNvSpPr txBox="1"/>
            <p:nvPr/>
          </p:nvSpPr>
          <p:spPr>
            <a:xfrm>
              <a:off x="1844" y="4537345"/>
              <a:ext cx="2078500" cy="18497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975" tIns="182700" rIns="89975" bIns="18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venir"/>
                <a:buNone/>
              </a:pPr>
              <a:r>
                <a:rPr lang="en-US" sz="2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Signing the agreement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697" name="Google Shape;69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509" y="5748012"/>
            <a:ext cx="1574365" cy="612741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0"/>
          <p:cNvSpPr txBox="1"/>
          <p:nvPr/>
        </p:nvSpPr>
        <p:spPr>
          <a:xfrm>
            <a:off x="7797625" y="6584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4" name="Google Shape;704;p21"/>
          <p:cNvSpPr txBox="1"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800"/>
              <a:buFont typeface="Geo"/>
              <a:buNone/>
            </a:pPr>
            <a:r>
              <a:rPr lang="en-US" sz="4800" b="1" i="0">
                <a:solidFill>
                  <a:srgbClr val="CF8575"/>
                </a:solidFill>
              </a:rPr>
              <a:t>Post-Funding Steps</a:t>
            </a:r>
            <a:endParaRPr sz="4800" i="0">
              <a:solidFill>
                <a:srgbClr val="CF8575"/>
              </a:solidFill>
            </a:endParaRPr>
          </a:p>
        </p:txBody>
      </p:sp>
      <p:grpSp>
        <p:nvGrpSpPr>
          <p:cNvPr id="705" name="Google Shape;705;p21"/>
          <p:cNvGrpSpPr/>
          <p:nvPr/>
        </p:nvGrpSpPr>
        <p:grpSpPr>
          <a:xfrm>
            <a:off x="530225" y="2345718"/>
            <a:ext cx="972241" cy="45718"/>
            <a:chOff x="4886325" y="3371754"/>
            <a:chExt cx="2418492" cy="113728"/>
          </a:xfrm>
        </p:grpSpPr>
        <p:sp>
          <p:nvSpPr>
            <p:cNvPr id="706" name="Google Shape;706;p21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707" name="Google Shape;707;p21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708" name="Google Shape;708;p21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712" name="Google Shape;712;p21"/>
          <p:cNvGrpSpPr/>
          <p:nvPr/>
        </p:nvGrpSpPr>
        <p:grpSpPr>
          <a:xfrm>
            <a:off x="1016307" y="3371078"/>
            <a:ext cx="10519299" cy="2190973"/>
            <a:chOff x="0" y="775458"/>
            <a:chExt cx="10519299" cy="2190973"/>
          </a:xfrm>
        </p:grpSpPr>
        <p:sp>
          <p:nvSpPr>
            <p:cNvPr id="713" name="Google Shape;713;p21"/>
            <p:cNvSpPr/>
            <p:nvPr/>
          </p:nvSpPr>
          <p:spPr>
            <a:xfrm>
              <a:off x="0" y="775458"/>
              <a:ext cx="2958553" cy="1878681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328728" y="1087750"/>
              <a:ext cx="2958553" cy="1878681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5" name="Google Shape;715;p21"/>
            <p:cNvSpPr txBox="1"/>
            <p:nvPr/>
          </p:nvSpPr>
          <p:spPr>
            <a:xfrm>
              <a:off x="383753" y="1142775"/>
              <a:ext cx="2848503" cy="1768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venir"/>
                <a:buNone/>
              </a:pPr>
              <a:r>
                <a:rPr lang="en-US" sz="3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Effective use of funds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3616009" y="775458"/>
              <a:ext cx="2958553" cy="1878681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3944737" y="1087750"/>
              <a:ext cx="2958553" cy="1878681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8" name="Google Shape;718;p21"/>
            <p:cNvSpPr txBox="1"/>
            <p:nvPr/>
          </p:nvSpPr>
          <p:spPr>
            <a:xfrm>
              <a:off x="3999762" y="1142775"/>
              <a:ext cx="2848503" cy="1768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venir"/>
                <a:buNone/>
              </a:pPr>
              <a:r>
                <a:rPr lang="en-US" sz="3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Investor relations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7232018" y="775458"/>
              <a:ext cx="2958553" cy="1878681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7560746" y="1087750"/>
              <a:ext cx="2958553" cy="1878681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1" name="Google Shape;721;p21"/>
            <p:cNvSpPr txBox="1"/>
            <p:nvPr/>
          </p:nvSpPr>
          <p:spPr>
            <a:xfrm>
              <a:off x="7615771" y="1142775"/>
              <a:ext cx="2848503" cy="1768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venir"/>
                <a:buNone/>
              </a:pPr>
              <a:r>
                <a:rPr lang="en-US" sz="3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Continuous improvement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22" name="Google Shape;72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4845" y="298808"/>
            <a:ext cx="1675278" cy="652016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1"/>
          <p:cNvSpPr txBox="1"/>
          <p:nvPr/>
        </p:nvSpPr>
        <p:spPr>
          <a:xfrm>
            <a:off x="5466850" y="6174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2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DC1A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29" name="Google Shape;729;p22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730" name="Google Shape;730;p22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737" name="Google Shape;737;p22"/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38" name="Google Shape;738;p22"/>
          <p:cNvGrpSpPr/>
          <p:nvPr/>
        </p:nvGrpSpPr>
        <p:grpSpPr>
          <a:xfrm>
            <a:off x="530225" y="3267662"/>
            <a:ext cx="972241" cy="45718"/>
            <a:chOff x="4886325" y="3371754"/>
            <a:chExt cx="2418492" cy="113728"/>
          </a:xfrm>
        </p:grpSpPr>
        <p:sp>
          <p:nvSpPr>
            <p:cNvPr id="739" name="Google Shape;739;p22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740" name="Google Shape;740;p22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741" name="Google Shape;741;p22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42" name="Google Shape;742;p22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43" name="Google Shape;743;p22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44" name="Google Shape;744;p22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745" name="Google Shape;74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6" name="Google Shape;746;p22"/>
          <p:cNvSpPr txBox="1"/>
          <p:nvPr/>
        </p:nvSpPr>
        <p:spPr>
          <a:xfrm>
            <a:off x="220562" y="2375407"/>
            <a:ext cx="5352336" cy="178451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593C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conversation with Aileen Lee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7" name="Google Shape;747;p22"/>
          <p:cNvSpPr/>
          <p:nvPr/>
        </p:nvSpPr>
        <p:spPr>
          <a:xfrm rot="5400000">
            <a:off x="615182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DCDAC4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48" name="Google Shape;748;p22"/>
          <p:cNvGrpSpPr/>
          <p:nvPr/>
        </p:nvGrpSpPr>
        <p:grpSpPr>
          <a:xfrm>
            <a:off x="530225" y="3267662"/>
            <a:ext cx="972241" cy="45718"/>
            <a:chOff x="4886325" y="3371754"/>
            <a:chExt cx="2418492" cy="113728"/>
          </a:xfrm>
        </p:grpSpPr>
        <p:sp>
          <p:nvSpPr>
            <p:cNvPr id="749" name="Google Shape;749;p22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750" name="Google Shape;750;p22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751" name="Google Shape;751;p22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53" name="Google Shape;753;p22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54" name="Google Shape;754;p22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pic>
        <p:nvPicPr>
          <p:cNvPr id="755" name="Google Shape;755;p22" descr="Cha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4872" y="555615"/>
            <a:ext cx="5677184" cy="5677184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22"/>
          <p:cNvSpPr/>
          <p:nvPr/>
        </p:nvSpPr>
        <p:spPr>
          <a:xfrm>
            <a:off x="9766006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E8D5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57" name="Google Shape;757;p22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758" name="Google Shape;758;p22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765" name="Google Shape;76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9661" y="5479045"/>
            <a:ext cx="2329527" cy="90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1" name="Google Shape;771;p23"/>
          <p:cNvSpPr txBox="1">
            <a:spLocks noGrp="1"/>
          </p:cNvSpPr>
          <p:nvPr>
            <p:ph type="title"/>
          </p:nvPr>
        </p:nvSpPr>
        <p:spPr>
          <a:xfrm>
            <a:off x="426864" y="929197"/>
            <a:ext cx="5430240" cy="145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000"/>
              <a:buFont typeface="Geo"/>
              <a:buNone/>
            </a:pPr>
            <a:r>
              <a:rPr lang="en-US" sz="4000" b="1" i="0">
                <a:solidFill>
                  <a:srgbClr val="CF8575"/>
                </a:solidFill>
              </a:rPr>
              <a:t>The Concept of Unicorns</a:t>
            </a:r>
            <a:endParaRPr sz="4000" i="0">
              <a:solidFill>
                <a:srgbClr val="CF8575"/>
              </a:solidFill>
            </a:endParaRPr>
          </a:p>
        </p:txBody>
      </p:sp>
      <p:sp>
        <p:nvSpPr>
          <p:cNvPr id="772" name="Google Shape;772;p23"/>
          <p:cNvSpPr/>
          <p:nvPr/>
        </p:nvSpPr>
        <p:spPr>
          <a:xfrm rot="5400000">
            <a:off x="615182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73" name="Google Shape;773;p23"/>
          <p:cNvGrpSpPr/>
          <p:nvPr/>
        </p:nvGrpSpPr>
        <p:grpSpPr>
          <a:xfrm>
            <a:off x="525717" y="2585111"/>
            <a:ext cx="972241" cy="45718"/>
            <a:chOff x="4886325" y="3371754"/>
            <a:chExt cx="2418492" cy="113728"/>
          </a:xfrm>
        </p:grpSpPr>
        <p:sp>
          <p:nvSpPr>
            <p:cNvPr id="774" name="Google Shape;774;p23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775" name="Google Shape;775;p23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776" name="Google Shape;776;p23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77" name="Google Shape;777;p23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78" name="Google Shape;778;p23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79" name="Google Shape;779;p23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780" name="Google Shape;780;p23"/>
          <p:cNvSpPr txBox="1">
            <a:spLocks noGrp="1"/>
          </p:cNvSpPr>
          <p:nvPr>
            <p:ph type="body" idx="1"/>
          </p:nvPr>
        </p:nvSpPr>
        <p:spPr>
          <a:xfrm>
            <a:off x="525717" y="2796427"/>
            <a:ext cx="5566263" cy="356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/>
              <a:t>Unicorn</a:t>
            </a:r>
            <a:r>
              <a:rPr lang="en-US" sz="1600"/>
              <a:t>: A privately held startup company valued at $1 billion or more.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Coined by Aileen Lee in 2013 to emphasize the rarity and success of such companies.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Indicates substantial market potential and investor confidence.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Often showcases innovative business models and high growth potential.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Increasing number of unicorns due to more significant venture capital investments and rapid technological advancements.</a:t>
            </a:r>
            <a:endParaRPr/>
          </a:p>
        </p:txBody>
      </p:sp>
      <p:pic>
        <p:nvPicPr>
          <p:cNvPr id="781" name="Google Shape;781;p23" descr="Unicorn cupcake"/>
          <p:cNvPicPr preferRelativeResize="0"/>
          <p:nvPr/>
        </p:nvPicPr>
        <p:blipFill rotWithShape="1">
          <a:blip r:embed="rId3">
            <a:alphaModFix/>
          </a:blip>
          <a:srcRect l="20258" r="20259"/>
          <a:stretch/>
        </p:blipFill>
        <p:spPr>
          <a:xfrm>
            <a:off x="6531789" y="0"/>
            <a:ext cx="566021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3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2DD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83" name="Google Shape;783;p23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784" name="Google Shape;784;p23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791" name="Google Shape;791;p23" descr="A unicorn on a hilltop"/>
          <p:cNvPicPr preferRelativeResize="0"/>
          <p:nvPr/>
        </p:nvPicPr>
        <p:blipFill rotWithShape="1">
          <a:blip r:embed="rId4">
            <a:alphaModFix/>
          </a:blip>
          <a:srcRect l="22488" r="22487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82652" y="295421"/>
            <a:ext cx="2558483" cy="995759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23"/>
          <p:cNvSpPr txBox="1"/>
          <p:nvPr/>
        </p:nvSpPr>
        <p:spPr>
          <a:xfrm>
            <a:off x="5082650" y="62722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4"/>
          <p:cNvSpPr txBox="1">
            <a:spLocks noGrp="1"/>
          </p:cNvSpPr>
          <p:nvPr>
            <p:ph type="title" idx="4294967295"/>
          </p:nvPr>
        </p:nvSpPr>
        <p:spPr>
          <a:xfrm>
            <a:off x="2564542" y="231346"/>
            <a:ext cx="75129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400"/>
              <a:buFont typeface="Geo"/>
              <a:buNone/>
            </a:pPr>
            <a:r>
              <a:rPr lang="en-US" sz="4400" b="1" i="0">
                <a:solidFill>
                  <a:srgbClr val="CF8575"/>
                </a:solidFill>
              </a:rPr>
              <a:t>Venture Capital Insights</a:t>
            </a:r>
            <a:endParaRPr sz="4400" i="0">
              <a:solidFill>
                <a:srgbClr val="CF8575"/>
              </a:solidFill>
            </a:endParaRPr>
          </a:p>
        </p:txBody>
      </p:sp>
      <p:sp>
        <p:nvSpPr>
          <p:cNvPr id="799" name="Google Shape;799;p24"/>
          <p:cNvSpPr txBox="1">
            <a:spLocks noGrp="1"/>
          </p:cNvSpPr>
          <p:nvPr>
            <p:ph type="body" idx="4294967295"/>
          </p:nvPr>
        </p:nvSpPr>
        <p:spPr>
          <a:xfrm>
            <a:off x="716692" y="2052981"/>
            <a:ext cx="10077450" cy="4434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53377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rgbClr val="CF8575"/>
                </a:solidFill>
              </a:rPr>
              <a:t>Investment Strategies</a:t>
            </a:r>
            <a:r>
              <a:rPr lang="en-US" sz="2200">
                <a:solidFill>
                  <a:srgbClr val="CF8575"/>
                </a:solidFill>
              </a:rPr>
              <a:t>:</a:t>
            </a:r>
            <a:endParaRPr/>
          </a:p>
          <a:p>
            <a:pPr marL="936625" lvl="0" indent="-34290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000"/>
              <a:buFont typeface="Noto Sans Symbols"/>
              <a:buChar char="⮚"/>
            </a:pPr>
            <a:r>
              <a:rPr lang="en-US"/>
              <a:t>Focus on early-stage investments, backing startups with high growth potential.</a:t>
            </a:r>
            <a:endParaRPr/>
          </a:p>
          <a:p>
            <a:pPr marL="936625" lvl="0" indent="-34290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000"/>
              <a:buFont typeface="Noto Sans Symbols"/>
              <a:buChar char="⮚"/>
            </a:pPr>
            <a:r>
              <a:rPr lang="en-US"/>
              <a:t>Diversified portfolio to mitigate risk.</a:t>
            </a:r>
            <a:endParaRPr/>
          </a:p>
          <a:p>
            <a:pPr marL="342900" lvl="0" indent="-353377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rgbClr val="CF8575"/>
                </a:solidFill>
              </a:rPr>
              <a:t>Risk Management</a:t>
            </a:r>
            <a:r>
              <a:rPr lang="en-US" sz="2200">
                <a:solidFill>
                  <a:srgbClr val="CF8575"/>
                </a:solidFill>
              </a:rPr>
              <a:t>:</a:t>
            </a:r>
            <a:endParaRPr/>
          </a:p>
          <a:p>
            <a:pPr marL="936625" lvl="0" indent="-34290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000"/>
              <a:buFont typeface="Noto Sans Symbols"/>
              <a:buChar char="⮚"/>
            </a:pPr>
            <a:r>
              <a:rPr lang="en-US"/>
              <a:t>Long-term perspective on returns.</a:t>
            </a:r>
            <a:endParaRPr/>
          </a:p>
          <a:p>
            <a:pPr marL="936625" lvl="0" indent="-34290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000"/>
              <a:buFont typeface="Noto Sans Symbols"/>
              <a:buChar char="⮚"/>
            </a:pPr>
            <a:r>
              <a:rPr lang="en-US"/>
              <a:t>Investing in multiple sectors to spread risk.</a:t>
            </a:r>
            <a:endParaRPr/>
          </a:p>
          <a:p>
            <a:pPr marL="342900" lvl="0" indent="-353377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rgbClr val="CF8575"/>
                </a:solidFill>
              </a:rPr>
              <a:t>Current Trends</a:t>
            </a:r>
            <a:r>
              <a:rPr lang="en-US" sz="2200">
                <a:solidFill>
                  <a:srgbClr val="CF8575"/>
                </a:solidFill>
              </a:rPr>
              <a:t>:</a:t>
            </a:r>
            <a:endParaRPr/>
          </a:p>
          <a:p>
            <a:pPr marL="985838" lvl="0" indent="-34290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000"/>
              <a:buFont typeface="Noto Sans Symbols"/>
              <a:buChar char="⮚"/>
            </a:pPr>
            <a:r>
              <a:rPr lang="en-US"/>
              <a:t>Increased investment in technology and innovative sectors.</a:t>
            </a:r>
            <a:endParaRPr/>
          </a:p>
          <a:p>
            <a:pPr marL="985838" lvl="0" indent="-34290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000"/>
              <a:buFont typeface="Noto Sans Symbols"/>
              <a:buChar char="⮚"/>
            </a:pPr>
            <a:r>
              <a:rPr lang="en-US"/>
              <a:t>Growing interest in sustainable and socially responsible investments.</a:t>
            </a:r>
            <a:endParaRPr/>
          </a:p>
        </p:txBody>
      </p:sp>
      <p:pic>
        <p:nvPicPr>
          <p:cNvPr id="800" name="Google Shape;80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35" y="178487"/>
            <a:ext cx="1265019" cy="492344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24"/>
          <p:cNvSpPr txBox="1"/>
          <p:nvPr/>
        </p:nvSpPr>
        <p:spPr>
          <a:xfrm>
            <a:off x="8432150" y="6357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07" name="Google Shape;807;p25" descr="Low angle view of a modern building"/>
          <p:cNvPicPr preferRelativeResize="0"/>
          <p:nvPr/>
        </p:nvPicPr>
        <p:blipFill rotWithShape="1">
          <a:blip r:embed="rId3">
            <a:alphaModFix/>
          </a:blip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25"/>
          <p:cNvSpPr txBox="1">
            <a:spLocks noGrp="1"/>
          </p:cNvSpPr>
          <p:nvPr>
            <p:ph type="title" idx="4294967295"/>
          </p:nvPr>
        </p:nvSpPr>
        <p:spPr>
          <a:xfrm>
            <a:off x="1804084" y="1352223"/>
            <a:ext cx="9064197" cy="78128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Geo"/>
              <a:buNone/>
            </a:pPr>
            <a:r>
              <a:rPr lang="en-US" sz="4400" b="1" i="0">
                <a:solidFill>
                  <a:schemeClr val="accent1"/>
                </a:solidFill>
              </a:rPr>
              <a:t>Building Successful Startups</a:t>
            </a:r>
            <a:endParaRPr/>
          </a:p>
        </p:txBody>
      </p:sp>
      <p:sp>
        <p:nvSpPr>
          <p:cNvPr id="809" name="Google Shape;809;p25"/>
          <p:cNvSpPr txBox="1">
            <a:spLocks noGrp="1"/>
          </p:cNvSpPr>
          <p:nvPr>
            <p:ph type="body" idx="4294967295"/>
          </p:nvPr>
        </p:nvSpPr>
        <p:spPr>
          <a:xfrm>
            <a:off x="1804085" y="2524151"/>
            <a:ext cx="9064197" cy="40737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85750" lvl="0" indent="-29387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b="1">
                <a:solidFill>
                  <a:schemeClr val="dk1"/>
                </a:solidFill>
              </a:rPr>
              <a:t>Importance of founders:</a:t>
            </a:r>
            <a:endParaRPr/>
          </a:p>
          <a:p>
            <a:pPr marL="800100" lvl="0" indent="-290194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</a:pPr>
            <a:r>
              <a:rPr lang="en-US" sz="1600">
                <a:solidFill>
                  <a:schemeClr val="dk1"/>
                </a:solidFill>
              </a:rPr>
              <a:t>Vision: clear and compelling vision for the company’s future.</a:t>
            </a:r>
            <a:endParaRPr/>
          </a:p>
          <a:p>
            <a:pPr marL="800100" lvl="0" indent="-290194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</a:pPr>
            <a:r>
              <a:rPr lang="en-US" sz="1600">
                <a:solidFill>
                  <a:schemeClr val="dk1"/>
                </a:solidFill>
              </a:rPr>
              <a:t>Resilience: ability to overcome setbacks and challenges.</a:t>
            </a:r>
            <a:endParaRPr/>
          </a:p>
          <a:p>
            <a:pPr marL="800100" lvl="0" indent="-290194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</a:pPr>
            <a:r>
              <a:rPr lang="en-US" sz="1600">
                <a:solidFill>
                  <a:schemeClr val="dk1"/>
                </a:solidFill>
              </a:rPr>
              <a:t>Adaptability: willingness to pivot and adapt based on market feedback.</a:t>
            </a:r>
            <a:endParaRPr/>
          </a:p>
          <a:p>
            <a:pPr marL="285750" lvl="0" indent="-293878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b="1">
                <a:solidFill>
                  <a:schemeClr val="dk1"/>
                </a:solidFill>
              </a:rPr>
              <a:t>Product - Market Fit:</a:t>
            </a:r>
            <a:endParaRPr/>
          </a:p>
          <a:p>
            <a:pPr marL="800100" lvl="0" indent="-290194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</a:pPr>
            <a:r>
              <a:rPr lang="en-US" sz="1600">
                <a:solidFill>
                  <a:schemeClr val="dk1"/>
                </a:solidFill>
              </a:rPr>
              <a:t>Ensuring the product meets a genuine market need.</a:t>
            </a:r>
            <a:endParaRPr/>
          </a:p>
          <a:p>
            <a:pPr marL="800100" lvl="0" indent="-290194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</a:pPr>
            <a:r>
              <a:rPr lang="en-US" sz="1600">
                <a:solidFill>
                  <a:schemeClr val="dk1"/>
                </a:solidFill>
              </a:rPr>
              <a:t>Continuously iterating based on user feedback.</a:t>
            </a:r>
            <a:endParaRPr/>
          </a:p>
          <a:p>
            <a:pPr marL="285750" lvl="0" indent="-293878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b="1">
                <a:solidFill>
                  <a:schemeClr val="dk1"/>
                </a:solidFill>
              </a:rPr>
              <a:t>Growth strategies:</a:t>
            </a:r>
            <a:endParaRPr/>
          </a:p>
          <a:p>
            <a:pPr marL="800100" lvl="0" indent="-290194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</a:pPr>
            <a:r>
              <a:rPr lang="en-US" sz="1600">
                <a:solidFill>
                  <a:schemeClr val="dk1"/>
                </a:solidFill>
              </a:rPr>
              <a:t>Scaling operations effectively.</a:t>
            </a:r>
            <a:endParaRPr/>
          </a:p>
          <a:p>
            <a:pPr marL="800100" lvl="0" indent="-290194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</a:pPr>
            <a:r>
              <a:rPr lang="en-US" sz="1600">
                <a:solidFill>
                  <a:schemeClr val="dk1"/>
                </a:solidFill>
              </a:rPr>
              <a:t>Sustainable growth through strategic planning and execution.</a:t>
            </a:r>
            <a:endParaRPr/>
          </a:p>
        </p:txBody>
      </p:sp>
      <p:pic>
        <p:nvPicPr>
          <p:cNvPr id="810" name="Google Shape;81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4435" y="274651"/>
            <a:ext cx="1845788" cy="718378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25"/>
          <p:cNvSpPr txBox="1"/>
          <p:nvPr/>
        </p:nvSpPr>
        <p:spPr>
          <a:xfrm>
            <a:off x="9530425" y="6174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6"/>
          <p:cNvSpPr txBox="1">
            <a:spLocks noGrp="1"/>
          </p:cNvSpPr>
          <p:nvPr>
            <p:ph type="title"/>
          </p:nvPr>
        </p:nvSpPr>
        <p:spPr>
          <a:xfrm>
            <a:off x="1179477" y="-176760"/>
            <a:ext cx="100729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400"/>
              <a:buFont typeface="Geo"/>
              <a:buNone/>
            </a:pPr>
            <a:r>
              <a:rPr lang="en-US" sz="4400" b="1" i="0">
                <a:solidFill>
                  <a:srgbClr val="CF8575"/>
                </a:solidFill>
              </a:rPr>
              <a:t>Challenges in Startups</a:t>
            </a:r>
            <a:endParaRPr/>
          </a:p>
        </p:txBody>
      </p:sp>
      <p:sp>
        <p:nvSpPr>
          <p:cNvPr id="817" name="Google Shape;817;p26"/>
          <p:cNvSpPr txBox="1">
            <a:spLocks noGrp="1"/>
          </p:cNvSpPr>
          <p:nvPr>
            <p:ph type="body" idx="1"/>
          </p:nvPr>
        </p:nvSpPr>
        <p:spPr>
          <a:xfrm>
            <a:off x="760824" y="1589071"/>
            <a:ext cx="4845387" cy="78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800"/>
              <a:buNone/>
            </a:pPr>
            <a:r>
              <a:rPr lang="en-US" sz="2800" b="1" i="0">
                <a:solidFill>
                  <a:srgbClr val="CF8575"/>
                </a:solidFill>
              </a:rPr>
              <a:t>Common Challenges</a:t>
            </a:r>
            <a:endParaRPr/>
          </a:p>
        </p:txBody>
      </p:sp>
      <p:sp>
        <p:nvSpPr>
          <p:cNvPr id="818" name="Google Shape;818;p26"/>
          <p:cNvSpPr txBox="1">
            <a:spLocks noGrp="1"/>
          </p:cNvSpPr>
          <p:nvPr>
            <p:ph type="body" idx="2"/>
          </p:nvPr>
        </p:nvSpPr>
        <p:spPr>
          <a:xfrm>
            <a:off x="530352" y="2809778"/>
            <a:ext cx="4845387" cy="3033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5433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Fundraising: securing capital to sustain and grow the business.</a:t>
            </a:r>
            <a:endParaRPr/>
          </a:p>
          <a:p>
            <a:pPr marL="342900" lvl="0" indent="-35433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Scaling: managing rapid growth and operational complexities.</a:t>
            </a:r>
            <a:endParaRPr/>
          </a:p>
          <a:p>
            <a:pPr marL="342900" lvl="0" indent="-35433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Competition: staying ahead of competitors in a dynamic market.</a:t>
            </a:r>
            <a:endParaRPr/>
          </a:p>
        </p:txBody>
      </p:sp>
      <p:sp>
        <p:nvSpPr>
          <p:cNvPr id="819" name="Google Shape;819;p26"/>
          <p:cNvSpPr txBox="1">
            <a:spLocks noGrp="1"/>
          </p:cNvSpPr>
          <p:nvPr>
            <p:ph type="body" idx="3"/>
          </p:nvPr>
        </p:nvSpPr>
        <p:spPr>
          <a:xfrm>
            <a:off x="6357702" y="1589070"/>
            <a:ext cx="4869249" cy="78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800"/>
              <a:buNone/>
            </a:pPr>
            <a:r>
              <a:rPr lang="en-US" sz="2800" b="1" i="0">
                <a:solidFill>
                  <a:srgbClr val="CF8575"/>
                </a:solidFill>
              </a:rPr>
              <a:t>Overcoming Obstacles</a:t>
            </a:r>
            <a:endParaRPr/>
          </a:p>
        </p:txBody>
      </p:sp>
      <p:sp>
        <p:nvSpPr>
          <p:cNvPr id="820" name="Google Shape;820;p26"/>
          <p:cNvSpPr txBox="1">
            <a:spLocks noGrp="1"/>
          </p:cNvSpPr>
          <p:nvPr>
            <p:ph type="body" idx="4"/>
          </p:nvPr>
        </p:nvSpPr>
        <p:spPr>
          <a:xfrm>
            <a:off x="6009503" y="2809778"/>
            <a:ext cx="5565648" cy="3033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Persistence: staying committed despite setbacks.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Strategic pivots: adjusting business models and strategies based on market feedback.</a:t>
            </a:r>
            <a:endParaRPr/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Learning from failures: using failures as learning opportunities to improve.</a:t>
            </a:r>
            <a:endParaRPr/>
          </a:p>
        </p:txBody>
      </p:sp>
      <p:pic>
        <p:nvPicPr>
          <p:cNvPr id="821" name="Google Shape;8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35" y="178487"/>
            <a:ext cx="1265019" cy="49234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6"/>
          <p:cNvSpPr txBox="1"/>
          <p:nvPr/>
        </p:nvSpPr>
        <p:spPr>
          <a:xfrm>
            <a:off x="5010875" y="60892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7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DC1A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28" name="Google Shape;828;p27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829" name="Google Shape;829;p27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36" name="Google Shape;836;p27"/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37" name="Google Shape;837;p27"/>
          <p:cNvGrpSpPr/>
          <p:nvPr/>
        </p:nvGrpSpPr>
        <p:grpSpPr>
          <a:xfrm>
            <a:off x="530225" y="2310569"/>
            <a:ext cx="972241" cy="45718"/>
            <a:chOff x="4886325" y="3371754"/>
            <a:chExt cx="2418492" cy="113728"/>
          </a:xfrm>
        </p:grpSpPr>
        <p:sp>
          <p:nvSpPr>
            <p:cNvPr id="838" name="Google Shape;838;p27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839" name="Google Shape;839;p27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840" name="Google Shape;840;p27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43" name="Google Shape;843;p27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844" name="Google Shape;844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5" name="Google Shape;845;p27"/>
          <p:cNvSpPr txBox="1">
            <a:spLocks noGrp="1"/>
          </p:cNvSpPr>
          <p:nvPr>
            <p:ph type="title" idx="4294967295"/>
          </p:nvPr>
        </p:nvSpPr>
        <p:spPr>
          <a:xfrm>
            <a:off x="745621" y="797197"/>
            <a:ext cx="5566263" cy="145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3600"/>
              <a:buFont typeface="Geo"/>
              <a:buNone/>
            </a:pPr>
            <a:r>
              <a:rPr lang="en-US" b="1" i="0">
                <a:solidFill>
                  <a:srgbClr val="CF8575"/>
                </a:solidFill>
              </a:rPr>
              <a:t>Advice for Aspiring Entrepreneurs</a:t>
            </a:r>
            <a:endParaRPr/>
          </a:p>
        </p:txBody>
      </p:sp>
      <p:sp>
        <p:nvSpPr>
          <p:cNvPr id="846" name="Google Shape;846;p27"/>
          <p:cNvSpPr/>
          <p:nvPr/>
        </p:nvSpPr>
        <p:spPr>
          <a:xfrm rot="5400000">
            <a:off x="615182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47" name="Google Shape;847;p27"/>
          <p:cNvGrpSpPr/>
          <p:nvPr/>
        </p:nvGrpSpPr>
        <p:grpSpPr>
          <a:xfrm>
            <a:off x="525717" y="2585111"/>
            <a:ext cx="972241" cy="45718"/>
            <a:chOff x="4886325" y="3371754"/>
            <a:chExt cx="2418492" cy="113728"/>
          </a:xfrm>
        </p:grpSpPr>
        <p:sp>
          <p:nvSpPr>
            <p:cNvPr id="848" name="Google Shape;848;p27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849" name="Google Shape;849;p27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850" name="Google Shape;850;p27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51" name="Google Shape;851;p27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53" name="Google Shape;853;p27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854" name="Google Shape;854;p27"/>
          <p:cNvSpPr txBox="1">
            <a:spLocks noGrp="1"/>
          </p:cNvSpPr>
          <p:nvPr>
            <p:ph type="body" idx="4294967295"/>
          </p:nvPr>
        </p:nvSpPr>
        <p:spPr>
          <a:xfrm>
            <a:off x="525717" y="2796427"/>
            <a:ext cx="5566263" cy="375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Embrace continuous improvement and learn from failures.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Adaptability is crucial for navigating challenges and changing market conditions.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Build a strong network for support, mentorship, and opportunities.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Engage with other entrepreneurs, industry experts, and potential investors.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Stay committed to your long-term goals and vision.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Balance short-term challenges with the broader objectives for sustainable growth.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pic>
        <p:nvPicPr>
          <p:cNvPr id="855" name="Google Shape;855;p27" descr="Hands-on top of each other"/>
          <p:cNvPicPr preferRelativeResize="0"/>
          <p:nvPr/>
        </p:nvPicPr>
        <p:blipFill rotWithShape="1">
          <a:blip r:embed="rId3">
            <a:alphaModFix/>
          </a:blip>
          <a:srcRect l="53295" r="10596" b="1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27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2DD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57" name="Google Shape;857;p27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858" name="Google Shape;858;p27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865" name="Google Shape;86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435" y="178487"/>
            <a:ext cx="1265019" cy="49234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27"/>
          <p:cNvSpPr txBox="1"/>
          <p:nvPr/>
        </p:nvSpPr>
        <p:spPr>
          <a:xfrm>
            <a:off x="5113025" y="62722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2018)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72" name="Google Shape;872;p28" descr="White bulbs with a yellow one standing out"/>
          <p:cNvPicPr preferRelativeResize="0"/>
          <p:nvPr/>
        </p:nvPicPr>
        <p:blipFill rotWithShape="1">
          <a:blip r:embed="rId3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8"/>
          <p:cNvSpPr txBox="1">
            <a:spLocks noGrp="1"/>
          </p:cNvSpPr>
          <p:nvPr>
            <p:ph type="title" idx="4294967295"/>
          </p:nvPr>
        </p:nvSpPr>
        <p:spPr>
          <a:xfrm>
            <a:off x="3096783" y="1039786"/>
            <a:ext cx="5998433" cy="98849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Geo"/>
              <a:buNone/>
            </a:pPr>
            <a:r>
              <a:rPr lang="en-US" sz="4800" i="0">
                <a:solidFill>
                  <a:schemeClr val="accent1"/>
                </a:solidFill>
              </a:rPr>
              <a:t>KEY TAKEAWAYS</a:t>
            </a:r>
            <a:endParaRPr/>
          </a:p>
        </p:txBody>
      </p:sp>
      <p:sp>
        <p:nvSpPr>
          <p:cNvPr id="874" name="Google Shape;874;p28"/>
          <p:cNvSpPr txBox="1">
            <a:spLocks noGrp="1"/>
          </p:cNvSpPr>
          <p:nvPr>
            <p:ph type="body" idx="4294967295"/>
          </p:nvPr>
        </p:nvSpPr>
        <p:spPr>
          <a:xfrm>
            <a:off x="1210962" y="2669110"/>
            <a:ext cx="10077450" cy="33609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Understand various funding sources, stages, and investor expectations for strategic long-term growth.</a:t>
            </a:r>
            <a:endParaRPr/>
          </a:p>
          <a:p>
            <a:pPr marL="34290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Prepare thoroughly with a solid business plan, effective pitch, networking, and investor relations.</a:t>
            </a:r>
            <a:endParaRPr/>
          </a:p>
          <a:p>
            <a:pPr marL="34290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Focus on developing a strong MVP, market research, and meeting investor criteria for early-stage funding.</a:t>
            </a:r>
            <a:endParaRPr/>
          </a:p>
          <a:p>
            <a:pPr marL="34290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Emphasizes vision, resilience, adaptability, and overcoming startup challenges for long-term success.</a:t>
            </a:r>
            <a:endParaRPr/>
          </a:p>
        </p:txBody>
      </p:sp>
      <p:pic>
        <p:nvPicPr>
          <p:cNvPr id="875" name="Google Shape;87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168" y="6151437"/>
            <a:ext cx="1503661" cy="58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3600"/>
              <a:buFont typeface="Geo"/>
              <a:buNone/>
            </a:pPr>
            <a:r>
              <a:rPr lang="en-US" b="1" i="0">
                <a:solidFill>
                  <a:srgbClr val="CF8575"/>
                </a:solidFill>
              </a:rPr>
              <a:t>References</a:t>
            </a:r>
            <a:endParaRPr i="0"/>
          </a:p>
        </p:txBody>
      </p:sp>
      <p:sp>
        <p:nvSpPr>
          <p:cNvPr id="881" name="Google Shape;881;p29"/>
          <p:cNvSpPr txBox="1">
            <a:spLocks noGrp="1"/>
          </p:cNvSpPr>
          <p:nvPr>
            <p:ph type="body" idx="1"/>
          </p:nvPr>
        </p:nvSpPr>
        <p:spPr>
          <a:xfrm>
            <a:off x="525717" y="2521885"/>
            <a:ext cx="10077557" cy="379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000"/>
              <a:buFont typeface="Arial"/>
              <a:buChar char="•"/>
            </a:pPr>
            <a:r>
              <a:rPr lang="en-US"/>
              <a:t>Y Combinator (2019) Modern startup funding: A survey of Sus 2019. Available at: YC Sus 2019 (Accessed: 11 June 2024)</a:t>
            </a:r>
            <a:endParaRPr/>
          </a:p>
          <a:p>
            <a:pPr marL="34290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000"/>
              <a:buFont typeface="Arial"/>
              <a:buChar char="•"/>
            </a:pPr>
            <a:r>
              <a:rPr lang="en-US"/>
              <a:t>Y Combinator (2018) Fundraising fundamentals: Sus 2018. Available at: YC Sus 2018 (Accessed: 11 June 2024)</a:t>
            </a:r>
            <a:endParaRPr/>
          </a:p>
          <a:p>
            <a:pPr marL="34290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000"/>
              <a:buFont typeface="Arial"/>
              <a:buChar char="•"/>
            </a:pPr>
            <a:r>
              <a:rPr lang="en-US"/>
              <a:t>Y Combinator (n.d.) A guide to seed fundraising. Available at: YC Seed Fundraising (Accessed: 11 June 2024)</a:t>
            </a:r>
            <a:endParaRPr/>
          </a:p>
          <a:p>
            <a:pPr marL="34290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F8575"/>
              </a:buClr>
              <a:buSzPts val="2000"/>
              <a:buFont typeface="Arial"/>
              <a:buChar char="•"/>
            </a:pPr>
            <a:r>
              <a:rPr lang="en-US"/>
              <a:t>Y Combinator (n.d.) YC's startup school: Fundraising [Video file]. Available at: YC Startup School (Accessed: 11 June 2024)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525717" y="787068"/>
            <a:ext cx="5566263" cy="145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3600"/>
              <a:buFont typeface="Geo"/>
              <a:buNone/>
            </a:pPr>
            <a:r>
              <a:rPr lang="en-US" i="0" dirty="0">
                <a:solidFill>
                  <a:srgbClr val="CF8575"/>
                </a:solidFill>
              </a:rPr>
              <a:t>Learning Objectives</a:t>
            </a:r>
            <a:endParaRPr dirty="0"/>
          </a:p>
        </p:txBody>
      </p:sp>
      <p:sp>
        <p:nvSpPr>
          <p:cNvPr id="170" name="Google Shape;170;p2"/>
          <p:cNvSpPr/>
          <p:nvPr/>
        </p:nvSpPr>
        <p:spPr>
          <a:xfrm rot="5400000">
            <a:off x="615182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71" name="Google Shape;171;p2"/>
          <p:cNvGrpSpPr/>
          <p:nvPr/>
        </p:nvGrpSpPr>
        <p:grpSpPr>
          <a:xfrm>
            <a:off x="525717" y="2585111"/>
            <a:ext cx="972241" cy="45718"/>
            <a:chOff x="4886325" y="3371754"/>
            <a:chExt cx="2418492" cy="113728"/>
          </a:xfrm>
        </p:grpSpPr>
        <p:sp>
          <p:nvSpPr>
            <p:cNvPr id="172" name="Google Shape;172;p2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173" name="Google Shape;173;p2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174" name="Google Shape;174;p2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178" name="Google Shape;178;p2"/>
          <p:cNvSpPr txBox="1">
            <a:spLocks noGrp="1"/>
          </p:cNvSpPr>
          <p:nvPr>
            <p:ph type="body" idx="1"/>
          </p:nvPr>
        </p:nvSpPr>
        <p:spPr>
          <a:xfrm>
            <a:off x="535786" y="3029227"/>
            <a:ext cx="5566263" cy="349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400" dirty="0"/>
              <a:t>By the end of this lesson, you will be able to…</a:t>
            </a:r>
          </a:p>
          <a:p>
            <a:pPr marL="3429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ü"/>
            </a:pPr>
            <a:r>
              <a:rPr lang="en-US" dirty="0"/>
              <a:t>Create a preliminary pitch deck and present it convincingly</a:t>
            </a:r>
          </a:p>
          <a:p>
            <a:pPr marL="342900" indent="-342900">
              <a:lnSpc>
                <a:spcPct val="140000"/>
              </a:lnSpc>
              <a:spcBef>
                <a:spcPts val="0"/>
              </a:spcBef>
              <a:buSzPts val="2800"/>
              <a:buFont typeface="Wingdings" pitchFamily="2" charset="2"/>
              <a:buChar char="ü"/>
            </a:pPr>
            <a:r>
              <a:rPr lang="en-US" dirty="0"/>
              <a:t>Understand the modern startup funding and fundraising fundamentals</a:t>
            </a:r>
            <a:endParaRPr dirty="0"/>
          </a:p>
          <a:p>
            <a:pPr marL="342900" lvl="0" indent="-3429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ü"/>
            </a:pPr>
            <a:r>
              <a:rPr lang="en-US" dirty="0"/>
              <a:t>Know about some guides to seed fundraising</a:t>
            </a:r>
            <a:endParaRPr dirty="0"/>
          </a:p>
        </p:txBody>
      </p:sp>
      <p:pic>
        <p:nvPicPr>
          <p:cNvPr id="179" name="Google Shape;179;p2" descr="Coffee and office supplies"/>
          <p:cNvPicPr preferRelativeResize="0"/>
          <p:nvPr/>
        </p:nvPicPr>
        <p:blipFill rotWithShape="1">
          <a:blip r:embed="rId3">
            <a:alphaModFix/>
          </a:blip>
          <a:srcRect r="44906" b="-1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2DD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81" name="Google Shape;181;p2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182" name="Google Shape;182;p2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189" name="Google Shape;18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09283" y="2786093"/>
            <a:ext cx="1874117" cy="729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0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DC1A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87" name="Google Shape;887;p30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888" name="Google Shape;888;p30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95" name="Google Shape;895;p30"/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96" name="Google Shape;896;p30"/>
          <p:cNvGrpSpPr/>
          <p:nvPr/>
        </p:nvGrpSpPr>
        <p:grpSpPr>
          <a:xfrm>
            <a:off x="530225" y="3267662"/>
            <a:ext cx="972241" cy="45718"/>
            <a:chOff x="4886325" y="3371754"/>
            <a:chExt cx="2418492" cy="113728"/>
          </a:xfrm>
        </p:grpSpPr>
        <p:sp>
          <p:nvSpPr>
            <p:cNvPr id="897" name="Google Shape;897;p30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898" name="Google Shape;898;p30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899" name="Google Shape;899;p30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00" name="Google Shape;900;p30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01" name="Google Shape;901;p30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02" name="Google Shape;902;p30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903" name="Google Shape;903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04" name="Google Shape;904;p30" descr="Question mark on green pastel background"/>
          <p:cNvPicPr preferRelativeResize="0"/>
          <p:nvPr/>
        </p:nvPicPr>
        <p:blipFill rotWithShape="1">
          <a:blip r:embed="rId3">
            <a:alphaModFix amt="40000"/>
          </a:blip>
          <a:srcRect t="3572" r="-1" b="21407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30"/>
          <p:cNvSpPr txBox="1">
            <a:spLocks noGrp="1"/>
          </p:cNvSpPr>
          <p:nvPr>
            <p:ph type="title" idx="4294967295"/>
          </p:nvPr>
        </p:nvSpPr>
        <p:spPr>
          <a:xfrm>
            <a:off x="1518892" y="1376474"/>
            <a:ext cx="9090476" cy="217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0"/>
              <a:buFont typeface="Geo"/>
              <a:buNone/>
            </a:pPr>
            <a:r>
              <a:rPr lang="en-US" sz="11500" b="1" i="0">
                <a:solidFill>
                  <a:srgbClr val="FFFFFF"/>
                </a:solidFill>
              </a:rPr>
              <a:t>Q&amp;A</a:t>
            </a:r>
            <a:endParaRPr/>
          </a:p>
        </p:txBody>
      </p:sp>
      <p:sp>
        <p:nvSpPr>
          <p:cNvPr id="906" name="Google Shape;906;p30"/>
          <p:cNvSpPr/>
          <p:nvPr/>
        </p:nvSpPr>
        <p:spPr>
          <a:xfrm rot="5400000">
            <a:off x="1094120" y="-1094120"/>
            <a:ext cx="1085312" cy="3273554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B1CD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07" name="Google Shape;907;p30"/>
          <p:cNvGrpSpPr/>
          <p:nvPr/>
        </p:nvGrpSpPr>
        <p:grpSpPr>
          <a:xfrm>
            <a:off x="5608356" y="3533292"/>
            <a:ext cx="972241" cy="45718"/>
            <a:chOff x="4886325" y="3371754"/>
            <a:chExt cx="2418492" cy="113728"/>
          </a:xfrm>
        </p:grpSpPr>
        <p:sp>
          <p:nvSpPr>
            <p:cNvPr id="908" name="Google Shape;908;p30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909" name="Google Shape;909;p30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910" name="Google Shape;910;p30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11" name="Google Shape;911;p30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12" name="Google Shape;912;p30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13" name="Google Shape;913;p30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914" name="Google Shape;914;p30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2DD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15" name="Google Shape;915;p30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916" name="Google Shape;916;p30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923" name="Google Shape;92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7623" y="4725950"/>
            <a:ext cx="2873013" cy="111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1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DC1A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29" name="Google Shape;929;p31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930" name="Google Shape;930;p31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37" name="Google Shape;937;p31"/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38" name="Google Shape;938;p31"/>
          <p:cNvGrpSpPr/>
          <p:nvPr/>
        </p:nvGrpSpPr>
        <p:grpSpPr>
          <a:xfrm>
            <a:off x="530225" y="3267662"/>
            <a:ext cx="972241" cy="45718"/>
            <a:chOff x="4886325" y="3371754"/>
            <a:chExt cx="2418492" cy="113728"/>
          </a:xfrm>
        </p:grpSpPr>
        <p:sp>
          <p:nvSpPr>
            <p:cNvPr id="939" name="Google Shape;939;p31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940" name="Google Shape;940;p31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941" name="Google Shape;941;p31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42" name="Google Shape;942;p31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43" name="Google Shape;943;p31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44" name="Google Shape;944;p31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945" name="Google Shape;945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46" name="Google Shape;946;p31" descr="Tying a bow in an arrangment of presents"/>
          <p:cNvPicPr preferRelativeResize="0"/>
          <p:nvPr/>
        </p:nvPicPr>
        <p:blipFill rotWithShape="1">
          <a:blip r:embed="rId3">
            <a:alphaModFix amt="40000"/>
          </a:blip>
          <a:srcRect t="7014" r="-1" b="8693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31"/>
          <p:cNvSpPr txBox="1">
            <a:spLocks noGrp="1"/>
          </p:cNvSpPr>
          <p:nvPr>
            <p:ph type="title" idx="4294967295"/>
          </p:nvPr>
        </p:nvSpPr>
        <p:spPr>
          <a:xfrm>
            <a:off x="1549238" y="1145080"/>
            <a:ext cx="9090476" cy="217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Geo"/>
              <a:buNone/>
            </a:pPr>
            <a:r>
              <a:rPr lang="en-US" sz="9600" b="1" i="0">
                <a:solidFill>
                  <a:srgbClr val="FFFFFF"/>
                </a:solidFill>
              </a:rPr>
              <a:t>THANK YOU!</a:t>
            </a:r>
            <a:endParaRPr/>
          </a:p>
        </p:txBody>
      </p:sp>
      <p:sp>
        <p:nvSpPr>
          <p:cNvPr id="948" name="Google Shape;948;p31"/>
          <p:cNvSpPr/>
          <p:nvPr/>
        </p:nvSpPr>
        <p:spPr>
          <a:xfrm rot="5400000">
            <a:off x="1094120" y="-1094120"/>
            <a:ext cx="1085312" cy="3273554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B1CD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49" name="Google Shape;949;p31"/>
          <p:cNvGrpSpPr/>
          <p:nvPr/>
        </p:nvGrpSpPr>
        <p:grpSpPr>
          <a:xfrm>
            <a:off x="5608356" y="3533292"/>
            <a:ext cx="972241" cy="45718"/>
            <a:chOff x="4886325" y="3371754"/>
            <a:chExt cx="2418492" cy="113728"/>
          </a:xfrm>
        </p:grpSpPr>
        <p:sp>
          <p:nvSpPr>
            <p:cNvPr id="950" name="Google Shape;950;p31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951" name="Google Shape;951;p31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952" name="Google Shape;952;p31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53" name="Google Shape;953;p31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55" name="Google Shape;955;p31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956" name="Google Shape;956;p31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2DD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57" name="Google Shape;957;p31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958" name="Google Shape;958;p31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965" name="Google Shape;96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7623" y="4725950"/>
            <a:ext cx="2873013" cy="111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DC1A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21" name="Google Shape;221;p4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222" name="Google Shape;222;p4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29" name="Google Shape;229;p4"/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30" name="Google Shape;230;p4"/>
          <p:cNvGrpSpPr/>
          <p:nvPr/>
        </p:nvGrpSpPr>
        <p:grpSpPr>
          <a:xfrm>
            <a:off x="530225" y="3267662"/>
            <a:ext cx="972241" cy="45718"/>
            <a:chOff x="4886325" y="3371754"/>
            <a:chExt cx="2418492" cy="113728"/>
          </a:xfrm>
        </p:grpSpPr>
        <p:sp>
          <p:nvSpPr>
            <p:cNvPr id="231" name="Google Shape;231;p4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32" name="Google Shape;232;p4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237" name="Google Shape;237;p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8" name="Google Shape;238;p4" descr="A colourful light bulb with business icons"/>
          <p:cNvPicPr preferRelativeResize="0"/>
          <p:nvPr/>
        </p:nvPicPr>
        <p:blipFill rotWithShape="1">
          <a:blip r:embed="rId3">
            <a:alphaModFix/>
          </a:blip>
          <a:srcRect t="11455" r="-1" b="8167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39" name="Google Shape;239;p4"/>
          <p:cNvSpPr/>
          <p:nvPr/>
        </p:nvSpPr>
        <p:spPr>
          <a:xfrm flipH="1">
            <a:off x="1524" y="0"/>
            <a:ext cx="12188952" cy="4046483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3305712" y="2636811"/>
            <a:ext cx="5577547" cy="158437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Modern Startup Funding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1" name="Google Shape;241;p4"/>
          <p:cNvGrpSpPr/>
          <p:nvPr/>
        </p:nvGrpSpPr>
        <p:grpSpPr>
          <a:xfrm>
            <a:off x="6657951" y="971370"/>
            <a:ext cx="972241" cy="45718"/>
            <a:chOff x="4886325" y="3371754"/>
            <a:chExt cx="2418492" cy="113728"/>
          </a:xfrm>
        </p:grpSpPr>
        <p:sp>
          <p:nvSpPr>
            <p:cNvPr id="242" name="Google Shape;242;p4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43" name="Google Shape;243;p4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244" name="Google Shape;244;p4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248" name="Google Shape;248;p4"/>
          <p:cNvSpPr/>
          <p:nvPr/>
        </p:nvSpPr>
        <p:spPr>
          <a:xfrm>
            <a:off x="9766006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E8D5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49" name="Google Shape;249;p4"/>
          <p:cNvGrpSpPr/>
          <p:nvPr/>
        </p:nvGrpSpPr>
        <p:grpSpPr>
          <a:xfrm rot="10800000" flipH="1">
            <a:off x="10732601" y="5351135"/>
            <a:ext cx="886141" cy="802496"/>
            <a:chOff x="10948005" y="3272152"/>
            <a:chExt cx="868640" cy="786648"/>
          </a:xfrm>
        </p:grpSpPr>
        <p:sp>
          <p:nvSpPr>
            <p:cNvPr id="250" name="Google Shape;250;p4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57" name="Google Shape;25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91965" y="275233"/>
            <a:ext cx="1874117" cy="729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5"/>
          <p:cNvSpPr txBox="1">
            <a:spLocks noGrp="1"/>
          </p:cNvSpPr>
          <p:nvPr>
            <p:ph type="title"/>
          </p:nvPr>
        </p:nvSpPr>
        <p:spPr>
          <a:xfrm>
            <a:off x="1687574" y="234773"/>
            <a:ext cx="5566263" cy="145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000"/>
              <a:buFont typeface="Geo"/>
              <a:buNone/>
            </a:pPr>
            <a:r>
              <a:rPr lang="en-US" sz="4000" b="1" i="0">
                <a:solidFill>
                  <a:srgbClr val="CF8575"/>
                </a:solidFill>
              </a:rPr>
              <a:t>Types of Startup Funding</a:t>
            </a:r>
            <a:endParaRPr sz="4000" b="1" i="0">
              <a:solidFill>
                <a:srgbClr val="CF8575"/>
              </a:solidFill>
            </a:endParaRPr>
          </a:p>
        </p:txBody>
      </p:sp>
      <p:sp>
        <p:nvSpPr>
          <p:cNvPr id="264" name="Google Shape;264;p5"/>
          <p:cNvSpPr/>
          <p:nvPr/>
        </p:nvSpPr>
        <p:spPr>
          <a:xfrm rot="5400000">
            <a:off x="615182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65" name="Google Shape;265;p5"/>
          <p:cNvGrpSpPr/>
          <p:nvPr/>
        </p:nvGrpSpPr>
        <p:grpSpPr>
          <a:xfrm>
            <a:off x="525717" y="2585111"/>
            <a:ext cx="972241" cy="45718"/>
            <a:chOff x="4886325" y="3371754"/>
            <a:chExt cx="2418492" cy="113728"/>
          </a:xfrm>
        </p:grpSpPr>
        <p:sp>
          <p:nvSpPr>
            <p:cNvPr id="266" name="Google Shape;266;p5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67" name="Google Shape;267;p5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268" name="Google Shape;268;p5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pic>
        <p:nvPicPr>
          <p:cNvPr id="272" name="Google Shape;272;p5" descr="People meeting in conference room"/>
          <p:cNvPicPr preferRelativeResize="0"/>
          <p:nvPr/>
        </p:nvPicPr>
        <p:blipFill rotWithShape="1">
          <a:blip r:embed="rId3">
            <a:alphaModFix/>
          </a:blip>
          <a:srcRect l="27557" r="17350" b="-1"/>
          <a:stretch/>
        </p:blipFill>
        <p:spPr>
          <a:xfrm>
            <a:off x="6890515" y="10"/>
            <a:ext cx="530148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2DD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74" name="Google Shape;274;p5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275" name="Google Shape;275;p5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82" name="Google Shape;282;p5"/>
          <p:cNvGrpSpPr/>
          <p:nvPr/>
        </p:nvGrpSpPr>
        <p:grpSpPr>
          <a:xfrm>
            <a:off x="318660" y="1932579"/>
            <a:ext cx="6387332" cy="4682700"/>
            <a:chOff x="0" y="7942"/>
            <a:chExt cx="6387332" cy="4682700"/>
          </a:xfrm>
        </p:grpSpPr>
        <p:sp>
          <p:nvSpPr>
            <p:cNvPr id="283" name="Google Shape;283;p5"/>
            <p:cNvSpPr/>
            <p:nvPr/>
          </p:nvSpPr>
          <p:spPr>
            <a:xfrm>
              <a:off x="0" y="7942"/>
              <a:ext cx="6387332" cy="15186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4" name="Google Shape;284;p5"/>
            <p:cNvSpPr txBox="1"/>
            <p:nvPr/>
          </p:nvSpPr>
          <p:spPr>
            <a:xfrm>
              <a:off x="74135" y="82077"/>
              <a:ext cx="6239062" cy="1370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venir"/>
                <a:buNone/>
              </a:pPr>
              <a:r>
                <a:rPr lang="en-US" sz="22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Bootstrapping: </a:t>
              </a: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self-funding the startup using personal savings or revenue generated by the business.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0" y="1589962"/>
              <a:ext cx="6387332" cy="15186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6" name="Google Shape;286;p5"/>
            <p:cNvSpPr txBox="1"/>
            <p:nvPr/>
          </p:nvSpPr>
          <p:spPr>
            <a:xfrm>
              <a:off x="74135" y="1664097"/>
              <a:ext cx="6239062" cy="1370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venir"/>
                <a:buNone/>
              </a:pPr>
              <a:r>
                <a:rPr lang="en-US" sz="2200" b="1" i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Angel Investors: </a:t>
              </a: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high-net-worth individuals who provide capital for startups in exchange for ownership equity or convertible debt.</a:t>
              </a:r>
              <a:endParaRPr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0" y="3171982"/>
              <a:ext cx="6387332" cy="15186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" name="Google Shape;288;p5"/>
            <p:cNvSpPr txBox="1"/>
            <p:nvPr/>
          </p:nvSpPr>
          <p:spPr>
            <a:xfrm>
              <a:off x="74135" y="3246117"/>
              <a:ext cx="6239062" cy="1370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venir"/>
                <a:buNone/>
              </a:pPr>
              <a:r>
                <a:rPr lang="en-US" sz="2200" b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Venture Capital: </a:t>
              </a: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investment from venture capital firms that provide large-scale funding in exchange for equity.</a:t>
              </a:r>
              <a:endParaRPr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89" name="Google Shape;28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555" y="234773"/>
            <a:ext cx="1138464" cy="44308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"/>
          <p:cNvSpPr txBox="1"/>
          <p:nvPr/>
        </p:nvSpPr>
        <p:spPr>
          <a:xfrm>
            <a:off x="5484575" y="6519300"/>
            <a:ext cx="2497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2019)</a:t>
            </a:r>
            <a:endParaRPr sz="1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"/>
          <p:cNvSpPr txBox="1">
            <a:spLocks noGrp="1"/>
          </p:cNvSpPr>
          <p:nvPr>
            <p:ph type="title"/>
          </p:nvPr>
        </p:nvSpPr>
        <p:spPr>
          <a:xfrm>
            <a:off x="1333542" y="179548"/>
            <a:ext cx="100729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400"/>
              <a:buFont typeface="Geo"/>
              <a:buNone/>
            </a:pPr>
            <a:r>
              <a:rPr lang="en-US" sz="4400" b="1" i="0">
                <a:solidFill>
                  <a:srgbClr val="CF8575"/>
                </a:solidFill>
              </a:rPr>
              <a:t>Bootstrapping</a:t>
            </a:r>
            <a:endParaRPr/>
          </a:p>
        </p:txBody>
      </p:sp>
      <p:sp>
        <p:nvSpPr>
          <p:cNvPr id="296" name="Google Shape;296;p6"/>
          <p:cNvSpPr txBox="1">
            <a:spLocks noGrp="1"/>
          </p:cNvSpPr>
          <p:nvPr>
            <p:ph type="body" idx="1"/>
          </p:nvPr>
        </p:nvSpPr>
        <p:spPr>
          <a:xfrm>
            <a:off x="530352" y="2015745"/>
            <a:ext cx="4845387" cy="78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800"/>
              <a:buNone/>
            </a:pPr>
            <a:r>
              <a:rPr lang="en-US" sz="2800" b="1" i="0">
                <a:solidFill>
                  <a:srgbClr val="CF8575"/>
                </a:solidFill>
              </a:rPr>
              <a:t>Advantages</a:t>
            </a:r>
            <a:endParaRPr/>
          </a:p>
        </p:txBody>
      </p:sp>
      <p:sp>
        <p:nvSpPr>
          <p:cNvPr id="297" name="Google Shape;297;p6"/>
          <p:cNvSpPr txBox="1">
            <a:spLocks noGrp="1"/>
          </p:cNvSpPr>
          <p:nvPr>
            <p:ph type="body" idx="2"/>
          </p:nvPr>
        </p:nvSpPr>
        <p:spPr>
          <a:xfrm>
            <a:off x="629480" y="3119255"/>
            <a:ext cx="4647129" cy="264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Full control: </a:t>
            </a:r>
            <a:r>
              <a:rPr lang="en-US" sz="2000"/>
              <a:t>founders retain complete control over their company, making all decisions independently.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No equity dilution: </a:t>
            </a:r>
            <a:r>
              <a:rPr lang="en-US" sz="2000"/>
              <a:t>founders do not give up any ownership or shares in the company, maintaining full equity.</a:t>
            </a:r>
            <a:endParaRPr/>
          </a:p>
        </p:txBody>
      </p:sp>
      <p:sp>
        <p:nvSpPr>
          <p:cNvPr id="298" name="Google Shape;298;p6"/>
          <p:cNvSpPr txBox="1">
            <a:spLocks noGrp="1"/>
          </p:cNvSpPr>
          <p:nvPr>
            <p:ph type="body" idx="3"/>
          </p:nvPr>
        </p:nvSpPr>
        <p:spPr>
          <a:xfrm>
            <a:off x="6370003" y="2011647"/>
            <a:ext cx="4869249" cy="78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800"/>
              <a:buNone/>
            </a:pPr>
            <a:r>
              <a:rPr lang="en-US" sz="2800" b="1" i="0">
                <a:solidFill>
                  <a:srgbClr val="CF8575"/>
                </a:solidFill>
              </a:rPr>
              <a:t>Challenges</a:t>
            </a:r>
            <a:endParaRPr b="1" i="0">
              <a:solidFill>
                <a:srgbClr val="CF8575"/>
              </a:solidFill>
            </a:endParaRPr>
          </a:p>
        </p:txBody>
      </p:sp>
      <p:sp>
        <p:nvSpPr>
          <p:cNvPr id="299" name="Google Shape;299;p6"/>
          <p:cNvSpPr txBox="1">
            <a:spLocks noGrp="1"/>
          </p:cNvSpPr>
          <p:nvPr>
            <p:ph type="body" idx="4"/>
          </p:nvPr>
        </p:nvSpPr>
        <p:spPr>
          <a:xfrm>
            <a:off x="6096000" y="3119254"/>
            <a:ext cx="5310464" cy="338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Limited resources: </a:t>
            </a:r>
            <a:r>
              <a:rPr lang="en-US" sz="2000"/>
              <a:t>relying on personal savings or revenue can restrict the available capital for growth and development.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Slower growth potential: </a:t>
            </a:r>
            <a:r>
              <a:rPr lang="en-US" sz="2000"/>
              <a:t>without external funding, scaling the business may take longer and progress may be slower.</a:t>
            </a:r>
            <a:endParaRPr/>
          </a:p>
        </p:txBody>
      </p:sp>
      <p:pic>
        <p:nvPicPr>
          <p:cNvPr id="300" name="Google Shape;30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940" y="179548"/>
            <a:ext cx="1138464" cy="44308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"/>
          <p:cNvSpPr txBox="1"/>
          <p:nvPr/>
        </p:nvSpPr>
        <p:spPr>
          <a:xfrm>
            <a:off x="5088575" y="60871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2019)</a:t>
            </a:r>
            <a:endParaRPr sz="1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"/>
          <p:cNvSpPr txBox="1">
            <a:spLocks noGrp="1"/>
          </p:cNvSpPr>
          <p:nvPr>
            <p:ph type="title"/>
          </p:nvPr>
        </p:nvSpPr>
        <p:spPr>
          <a:xfrm>
            <a:off x="1333542" y="179548"/>
            <a:ext cx="100729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400"/>
              <a:buFont typeface="Geo"/>
              <a:buNone/>
            </a:pPr>
            <a:r>
              <a:rPr lang="en-US" sz="4400" b="1" i="0">
                <a:solidFill>
                  <a:srgbClr val="CF8575"/>
                </a:solidFill>
              </a:rPr>
              <a:t>Angel Investors</a:t>
            </a:r>
            <a:endParaRPr/>
          </a:p>
        </p:txBody>
      </p:sp>
      <p:sp>
        <p:nvSpPr>
          <p:cNvPr id="307" name="Google Shape;307;p7"/>
          <p:cNvSpPr txBox="1">
            <a:spLocks noGrp="1"/>
          </p:cNvSpPr>
          <p:nvPr>
            <p:ph type="body" idx="1"/>
          </p:nvPr>
        </p:nvSpPr>
        <p:spPr>
          <a:xfrm>
            <a:off x="530352" y="2015745"/>
            <a:ext cx="4845387" cy="78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800"/>
              <a:buNone/>
            </a:pPr>
            <a:r>
              <a:rPr lang="en-US" sz="2800" b="1" i="0">
                <a:solidFill>
                  <a:srgbClr val="CF8575"/>
                </a:solidFill>
              </a:rPr>
              <a:t>Advantages</a:t>
            </a:r>
            <a:endParaRPr/>
          </a:p>
        </p:txBody>
      </p:sp>
      <p:sp>
        <p:nvSpPr>
          <p:cNvPr id="308" name="Google Shape;308;p7"/>
          <p:cNvSpPr txBox="1">
            <a:spLocks noGrp="1"/>
          </p:cNvSpPr>
          <p:nvPr>
            <p:ph type="body" idx="2"/>
          </p:nvPr>
        </p:nvSpPr>
        <p:spPr>
          <a:xfrm>
            <a:off x="729049" y="3119255"/>
            <a:ext cx="4485502" cy="345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Access to mentorship and networks</a:t>
            </a:r>
            <a:r>
              <a:rPr lang="en-US" sz="2000">
                <a:solidFill>
                  <a:srgbClr val="CF8575"/>
                </a:solidFill>
              </a:rPr>
              <a:t>: </a:t>
            </a:r>
            <a:r>
              <a:rPr lang="en-US" sz="2000"/>
              <a:t>angle investors often bring valuable experience, guidance, and connections.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Smaller investment rounds</a:t>
            </a:r>
            <a:r>
              <a:rPr lang="en-US" sz="2000">
                <a:solidFill>
                  <a:srgbClr val="CF8575"/>
                </a:solidFill>
              </a:rPr>
              <a:t>: </a:t>
            </a:r>
            <a:r>
              <a:rPr lang="en-US" sz="2000"/>
              <a:t>Suitable for early-stage startups needing smaller amounts of capital.</a:t>
            </a:r>
            <a:endParaRPr/>
          </a:p>
        </p:txBody>
      </p:sp>
      <p:sp>
        <p:nvSpPr>
          <p:cNvPr id="309" name="Google Shape;309;p7"/>
          <p:cNvSpPr txBox="1">
            <a:spLocks noGrp="1"/>
          </p:cNvSpPr>
          <p:nvPr>
            <p:ph type="body" idx="3"/>
          </p:nvPr>
        </p:nvSpPr>
        <p:spPr>
          <a:xfrm>
            <a:off x="6370003" y="2015744"/>
            <a:ext cx="4869249" cy="78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800"/>
              <a:buNone/>
            </a:pPr>
            <a:r>
              <a:rPr lang="en-US" sz="2800" b="1" i="0">
                <a:solidFill>
                  <a:srgbClr val="CF8575"/>
                </a:solidFill>
              </a:rPr>
              <a:t>Challenges</a:t>
            </a:r>
            <a:endParaRPr b="1" i="0">
              <a:solidFill>
                <a:srgbClr val="CF8575"/>
              </a:solidFill>
            </a:endParaRPr>
          </a:p>
        </p:txBody>
      </p:sp>
      <p:sp>
        <p:nvSpPr>
          <p:cNvPr id="310" name="Google Shape;310;p7"/>
          <p:cNvSpPr txBox="1">
            <a:spLocks noGrp="1"/>
          </p:cNvSpPr>
          <p:nvPr>
            <p:ph type="body" idx="4"/>
          </p:nvPr>
        </p:nvSpPr>
        <p:spPr>
          <a:xfrm>
            <a:off x="6370003" y="3119255"/>
            <a:ext cx="4654378" cy="264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Equity dilution</a:t>
            </a:r>
            <a:r>
              <a:rPr lang="en-US" sz="2000">
                <a:solidFill>
                  <a:srgbClr val="CF8575"/>
                </a:solidFill>
              </a:rPr>
              <a:t>: </a:t>
            </a:r>
            <a:r>
              <a:rPr lang="en-US" sz="2000"/>
              <a:t>founders must give up a portion of ownership in the company.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Less capital compared to VCs</a:t>
            </a:r>
            <a:r>
              <a:rPr lang="en-US" sz="2000">
                <a:solidFill>
                  <a:srgbClr val="CF8575"/>
                </a:solidFill>
              </a:rPr>
              <a:t>: </a:t>
            </a:r>
            <a:r>
              <a:rPr lang="en-US" sz="2000"/>
              <a:t>Angel investors typically invest smaller amounts than venture capital firms.</a:t>
            </a:r>
            <a:endParaRPr/>
          </a:p>
        </p:txBody>
      </p:sp>
      <p:pic>
        <p:nvPicPr>
          <p:cNvPr id="311" name="Google Shape;31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940" y="179548"/>
            <a:ext cx="1138464" cy="44308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7"/>
          <p:cNvSpPr txBox="1"/>
          <p:nvPr/>
        </p:nvSpPr>
        <p:spPr>
          <a:xfrm>
            <a:off x="5214550" y="59916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2019)</a:t>
            </a:r>
            <a:endParaRPr sz="1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"/>
          <p:cNvSpPr txBox="1">
            <a:spLocks noGrp="1"/>
          </p:cNvSpPr>
          <p:nvPr>
            <p:ph type="title"/>
          </p:nvPr>
        </p:nvSpPr>
        <p:spPr>
          <a:xfrm>
            <a:off x="1333542" y="179548"/>
            <a:ext cx="1007292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4400"/>
              <a:buFont typeface="Geo"/>
              <a:buNone/>
            </a:pPr>
            <a:r>
              <a:rPr lang="en-US" sz="4400" b="1" i="0">
                <a:solidFill>
                  <a:srgbClr val="CF8575"/>
                </a:solidFill>
              </a:rPr>
              <a:t>Venture Capital</a:t>
            </a:r>
            <a:endParaRPr/>
          </a:p>
        </p:txBody>
      </p:sp>
      <p:sp>
        <p:nvSpPr>
          <p:cNvPr id="318" name="Google Shape;318;p8"/>
          <p:cNvSpPr txBox="1">
            <a:spLocks noGrp="1"/>
          </p:cNvSpPr>
          <p:nvPr>
            <p:ph type="body" idx="3"/>
          </p:nvPr>
        </p:nvSpPr>
        <p:spPr>
          <a:xfrm>
            <a:off x="6240653" y="2015744"/>
            <a:ext cx="4869249" cy="78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800"/>
              <a:buNone/>
            </a:pPr>
            <a:r>
              <a:rPr lang="en-US" sz="2800" b="1" i="0">
                <a:solidFill>
                  <a:srgbClr val="CF8575"/>
                </a:solidFill>
              </a:rPr>
              <a:t>Challenges</a:t>
            </a:r>
            <a:endParaRPr b="1" i="0">
              <a:solidFill>
                <a:srgbClr val="CF8575"/>
              </a:solidFill>
            </a:endParaRPr>
          </a:p>
        </p:txBody>
      </p:sp>
      <p:sp>
        <p:nvSpPr>
          <p:cNvPr id="319" name="Google Shape;319;p8"/>
          <p:cNvSpPr txBox="1">
            <a:spLocks noGrp="1"/>
          </p:cNvSpPr>
          <p:nvPr>
            <p:ph type="body" idx="1"/>
          </p:nvPr>
        </p:nvSpPr>
        <p:spPr>
          <a:xfrm>
            <a:off x="530352" y="2015745"/>
            <a:ext cx="4845387" cy="78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F8575"/>
              </a:buClr>
              <a:buSzPts val="2800"/>
              <a:buNone/>
            </a:pPr>
            <a:r>
              <a:rPr lang="en-US" sz="2800" b="1" i="0">
                <a:solidFill>
                  <a:srgbClr val="CF8575"/>
                </a:solidFill>
              </a:rPr>
              <a:t>Advantages</a:t>
            </a:r>
            <a:endParaRPr/>
          </a:p>
        </p:txBody>
      </p:sp>
      <p:sp>
        <p:nvSpPr>
          <p:cNvPr id="320" name="Google Shape;320;p8"/>
          <p:cNvSpPr txBox="1">
            <a:spLocks noGrp="1"/>
          </p:cNvSpPr>
          <p:nvPr>
            <p:ph type="body" idx="2"/>
          </p:nvPr>
        </p:nvSpPr>
        <p:spPr>
          <a:xfrm>
            <a:off x="697442" y="3119255"/>
            <a:ext cx="4511205" cy="3355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Large capital influx: </a:t>
            </a:r>
            <a:r>
              <a:rPr lang="en-US" sz="2000"/>
              <a:t>Provides significant funding for scaling and expanding operations.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Strategic guidance and resources: </a:t>
            </a:r>
            <a:r>
              <a:rPr lang="en-US" sz="2000"/>
              <a:t>venture capital firms offer strategic advice, industry connections, and additional resources.</a:t>
            </a:r>
            <a:endParaRPr/>
          </a:p>
        </p:txBody>
      </p:sp>
      <p:sp>
        <p:nvSpPr>
          <p:cNvPr id="321" name="Google Shape;321;p8"/>
          <p:cNvSpPr txBox="1">
            <a:spLocks noGrp="1"/>
          </p:cNvSpPr>
          <p:nvPr>
            <p:ph type="body" idx="4"/>
          </p:nvPr>
        </p:nvSpPr>
        <p:spPr>
          <a:xfrm>
            <a:off x="6023457" y="3124607"/>
            <a:ext cx="4869249" cy="3350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Significant equity dilution</a:t>
            </a:r>
            <a:r>
              <a:rPr lang="en-US" sz="2000">
                <a:solidFill>
                  <a:srgbClr val="CF8575"/>
                </a:solidFill>
              </a:rPr>
              <a:t>: </a:t>
            </a:r>
            <a:r>
              <a:rPr lang="en-US" sz="2000"/>
              <a:t>founders must give up a substantial portion of ownership.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CF8575"/>
                </a:solidFill>
              </a:rPr>
              <a:t>High pressure for returns</a:t>
            </a:r>
            <a:r>
              <a:rPr lang="en-US" sz="2000">
                <a:solidFill>
                  <a:srgbClr val="CF8575"/>
                </a:solidFill>
              </a:rPr>
              <a:t>: </a:t>
            </a:r>
            <a:r>
              <a:rPr lang="en-US" sz="2000"/>
              <a:t>VCs expect high returns on their investments, leading to pressure for rapid growth and performance.</a:t>
            </a:r>
            <a:endParaRPr/>
          </a:p>
        </p:txBody>
      </p:sp>
      <p:pic>
        <p:nvPicPr>
          <p:cNvPr id="322" name="Google Shape;32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940" y="179548"/>
            <a:ext cx="1138464" cy="44308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8"/>
          <p:cNvSpPr txBox="1"/>
          <p:nvPr/>
        </p:nvSpPr>
        <p:spPr>
          <a:xfrm>
            <a:off x="5100800" y="62234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 Combinator, 2019)</a:t>
            </a:r>
            <a:endParaRPr sz="1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DDC1A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30" name="Google Shape;330;p9"/>
          <p:cNvGrpSpPr/>
          <p:nvPr/>
        </p:nvGrpSpPr>
        <p:grpSpPr>
          <a:xfrm>
            <a:off x="10776050" y="5204025"/>
            <a:ext cx="886141" cy="802496"/>
            <a:chOff x="10948005" y="3272152"/>
            <a:chExt cx="868640" cy="786648"/>
          </a:xfrm>
        </p:grpSpPr>
        <p:sp>
          <p:nvSpPr>
            <p:cNvPr id="331" name="Google Shape;331;p9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38" name="Google Shape;338;p9"/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/>
            <a:ahLst/>
            <a:cxnLst/>
            <a:rect l="l" t="t" r="r" b="b"/>
            <a:pathLst>
              <a:path w="1085312" h="2315675" extrusionOk="0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rgbClr val="CBDEC6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39" name="Google Shape;339;p9"/>
          <p:cNvGrpSpPr/>
          <p:nvPr/>
        </p:nvGrpSpPr>
        <p:grpSpPr>
          <a:xfrm>
            <a:off x="530225" y="3267662"/>
            <a:ext cx="972241" cy="45718"/>
            <a:chOff x="4886325" y="3371754"/>
            <a:chExt cx="2418492" cy="113728"/>
          </a:xfrm>
        </p:grpSpPr>
        <p:sp>
          <p:nvSpPr>
            <p:cNvPr id="340" name="Google Shape;340;p9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41" name="Google Shape;341;p9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342" name="Google Shape;342;p9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346" name="Google Shape;346;p9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7" name="Google Shape;347;p9" descr="Money under the table"/>
          <p:cNvPicPr preferRelativeResize="0"/>
          <p:nvPr/>
        </p:nvPicPr>
        <p:blipFill rotWithShape="1">
          <a:blip r:embed="rId3">
            <a:alphaModFix/>
          </a:blip>
          <a:srcRect t="6684" r="-1" b="90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9"/>
          <p:cNvSpPr/>
          <p:nvPr/>
        </p:nvSpPr>
        <p:spPr>
          <a:xfrm flipH="1">
            <a:off x="1524" y="0"/>
            <a:ext cx="12188952" cy="4046483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9" name="Google Shape;349;p9"/>
          <p:cNvSpPr txBox="1"/>
          <p:nvPr/>
        </p:nvSpPr>
        <p:spPr>
          <a:xfrm>
            <a:off x="2870814" y="2608709"/>
            <a:ext cx="6860750" cy="2381730"/>
          </a:xfrm>
          <a:prstGeom prst="rect">
            <a:avLst/>
          </a:prstGeom>
          <a:gradFill>
            <a:gsLst>
              <a:gs pos="0">
                <a:srgbClr val="D89C96"/>
              </a:gs>
              <a:gs pos="50000">
                <a:srgbClr val="D68C84"/>
              </a:gs>
              <a:gs pos="100000">
                <a:srgbClr val="C17770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Fundraising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Fundamentals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0" name="Google Shape;350;p9"/>
          <p:cNvGrpSpPr/>
          <p:nvPr/>
        </p:nvGrpSpPr>
        <p:grpSpPr>
          <a:xfrm>
            <a:off x="6657951" y="971370"/>
            <a:ext cx="972241" cy="45718"/>
            <a:chOff x="4886325" y="3371754"/>
            <a:chExt cx="2418492" cy="113728"/>
          </a:xfrm>
        </p:grpSpPr>
        <p:sp>
          <p:nvSpPr>
            <p:cNvPr id="351" name="Google Shape;351;p9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/>
              <a:ahLst/>
              <a:cxnLst/>
              <a:rect l="l" t="t" r="r" b="b"/>
              <a:pathLst>
                <a:path w="2418302" h="9525" extrusionOk="0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52" name="Google Shape;352;p9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/>
                <a:ahLst/>
                <a:cxnLst/>
                <a:rect l="l" t="t" r="r" b="b"/>
                <a:pathLst>
                  <a:path w="32575" h="2906" extrusionOk="0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/>
                <a:ahLst/>
                <a:cxnLst/>
                <a:rect l="l" t="t" r="r" b="b"/>
                <a:pathLst>
                  <a:path w="380" h="42" extrusionOk="0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90" extrusionOk="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/>
                <a:ahLst/>
                <a:cxnLst/>
                <a:rect l="l" t="t" r="r" b="b"/>
                <a:pathLst>
                  <a:path w="2418108" h="113728" extrusionOk="0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357" name="Google Shape;357;p9"/>
          <p:cNvSpPr/>
          <p:nvPr/>
        </p:nvSpPr>
        <p:spPr>
          <a:xfrm>
            <a:off x="9766006" y="5516668"/>
            <a:ext cx="2438970" cy="1341332"/>
          </a:xfrm>
          <a:custGeom>
            <a:avLst/>
            <a:gdLst/>
            <a:ahLst/>
            <a:cxnLst/>
            <a:rect l="l" t="t" r="r" b="b"/>
            <a:pathLst>
              <a:path w="2438970" h="1341332" extrusionOk="0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rgbClr val="E8D5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58" name="Google Shape;358;p9"/>
          <p:cNvGrpSpPr/>
          <p:nvPr/>
        </p:nvGrpSpPr>
        <p:grpSpPr>
          <a:xfrm rot="10800000" flipH="1">
            <a:off x="10732601" y="5351135"/>
            <a:ext cx="886141" cy="802496"/>
            <a:chOff x="10948005" y="3272152"/>
            <a:chExt cx="868640" cy="786648"/>
          </a:xfrm>
        </p:grpSpPr>
        <p:sp>
          <p:nvSpPr>
            <p:cNvPr id="359" name="Google Shape;359;p9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/>
              <a:ahLst/>
              <a:cxnLst/>
              <a:rect l="l" t="t" r="r" b="b"/>
              <a:pathLst>
                <a:path w="453152" h="401867" extrusionOk="0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/>
              <a:ahLst/>
              <a:cxnLst/>
              <a:rect l="l" t="t" r="r" b="b"/>
              <a:pathLst>
                <a:path w="511232" h="682341" extrusionOk="0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/>
              <a:ahLst/>
              <a:cxnLst/>
              <a:rect l="l" t="t" r="r" b="b"/>
              <a:pathLst>
                <a:path w="466107" h="328114" extrusionOk="0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/>
              <a:ahLst/>
              <a:cxnLst/>
              <a:rect l="l" t="t" r="r" b="b"/>
              <a:pathLst>
                <a:path w="3341477" h="2938167" extrusionOk="0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/>
              <a:ahLst/>
              <a:cxnLst/>
              <a:rect l="l" t="t" r="r" b="b"/>
              <a:pathLst>
                <a:path w="5240764" h="4789394" extrusionOk="0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/>
              <a:ahLst/>
              <a:cxnLst/>
              <a:rect l="l" t="t" r="r" b="b"/>
              <a:pathLst>
                <a:path w="789043" h="629754" extrusionOk="0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366" name="Google Shape;36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8018" y="365855"/>
            <a:ext cx="2504001" cy="974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ca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</Words>
  <Application>Microsoft Macintosh PowerPoint</Application>
  <PresentationFormat>Widescreen</PresentationFormat>
  <Paragraphs>183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Avenir</vt:lpstr>
      <vt:lpstr>Geo</vt:lpstr>
      <vt:lpstr>Noto Sans Symbols</vt:lpstr>
      <vt:lpstr>Times New Roman</vt:lpstr>
      <vt:lpstr>Wingdings</vt:lpstr>
      <vt:lpstr>RocaVTI</vt:lpstr>
      <vt:lpstr>PowerPoint Presentation</vt:lpstr>
      <vt:lpstr>PowerPoint Presentation</vt:lpstr>
      <vt:lpstr>Learning Objectives</vt:lpstr>
      <vt:lpstr>PowerPoint Presentation</vt:lpstr>
      <vt:lpstr>Types of Startup Funding</vt:lpstr>
      <vt:lpstr>Bootstrapping</vt:lpstr>
      <vt:lpstr>Angel Investors</vt:lpstr>
      <vt:lpstr>Venture Capital</vt:lpstr>
      <vt:lpstr>PowerPoint Presentation</vt:lpstr>
      <vt:lpstr>Why Fundraising Matters</vt:lpstr>
      <vt:lpstr>Stages of Funding</vt:lpstr>
      <vt:lpstr>Preparing for Funding</vt:lpstr>
      <vt:lpstr>Approaching Investors</vt:lpstr>
      <vt:lpstr>Negotiating Terms</vt:lpstr>
      <vt:lpstr>PowerPoint Presentation</vt:lpstr>
      <vt:lpstr>PowerPoint Presentation</vt:lpstr>
      <vt:lpstr>Preparing for Seed Fundraising</vt:lpstr>
      <vt:lpstr>Crafting a Compelling Pitch</vt:lpstr>
      <vt:lpstr>Pitching to Investors</vt:lpstr>
      <vt:lpstr>Closing the deal</vt:lpstr>
      <vt:lpstr>Post-Funding Steps</vt:lpstr>
      <vt:lpstr>PowerPoint Presentation</vt:lpstr>
      <vt:lpstr>The Concept of Unicorns</vt:lpstr>
      <vt:lpstr>Venture Capital Insights</vt:lpstr>
      <vt:lpstr>Building Successful Startups</vt:lpstr>
      <vt:lpstr>Challenges in Startups</vt:lpstr>
      <vt:lpstr>Advice for Aspiring Entrepreneurs</vt:lpstr>
      <vt:lpstr>KEY TAKEAWAYS</vt:lpstr>
      <vt:lpstr>References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Khiem Tran</dc:creator>
  <cp:lastModifiedBy>Khiem Tran</cp:lastModifiedBy>
  <cp:revision>1</cp:revision>
  <dcterms:created xsi:type="dcterms:W3CDTF">2024-06-11T09:36:49Z</dcterms:created>
  <dcterms:modified xsi:type="dcterms:W3CDTF">2024-07-26T12:26:31Z</dcterms:modified>
</cp:coreProperties>
</file>